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notesSlides/notesSlide44.xml" ContentType="application/vnd.openxmlformats-officedocument.presentationml.notesSlide+xml"/>
  <Override PartName="/ppt/slideLayouts/slideLayout28.xml" ContentType="application/vnd.openxmlformats-officedocument.presentationml.slideLayout+xml"/>
  <Override PartName="/ppt/slides/slide2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30.xml" ContentType="application/vnd.openxmlformats-officedocument.presentationml.slideLayout+xml"/>
  <Override PartName="/ppt/slides/slide34.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s/slide39.xml" ContentType="application/vnd.openxmlformats-officedocument.presentationml.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slideLayouts/slideLayout40.xml" ContentType="application/vnd.openxmlformats-officedocument.presentationml.slideLayout+xml"/>
  <Override PartName="/ppt/notesSlides/notesSlide43.xml" ContentType="application/vnd.openxmlformats-officedocument.presentationml.notesSlide+xml"/>
  <Override PartName="/ppt/slides/slide23.xml" ContentType="application/vnd.openxmlformats-officedocument.presentationml.slide+xml"/>
  <Override PartName="/ppt/slideLayouts/slideLayout35.xml" ContentType="application/vnd.openxmlformats-officedocument.presentationml.slideLayout+xml"/>
  <Override PartName="/ppt/slides/slide31.xml" ContentType="application/vnd.openxmlformats-officedocument.presentationml.slide+xml"/>
  <Override PartName="/ppt/notesSlides/notesSlide14.xml" ContentType="application/vnd.openxmlformats-officedocument.presentationml.notesSlide+xml"/>
  <Override PartName="/ppt/slideLayouts/slideLayout36.xml" ContentType="application/vnd.openxmlformats-officedocument.presentationml.slideLayout+xml"/>
  <Override PartName="/ppt/slides/slide32.xml" ContentType="application/vnd.openxmlformats-officedocument.presentationml.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20.xml" ContentType="application/vnd.openxmlformats-officedocument.presentationml.notesSlide+xml"/>
  <Override PartName="/ppt/slides/slide40.xml" ContentType="application/vnd.openxmlformats-officedocument.presentationml.slide+xml"/>
  <Override PartName="/ppt/notesSlides/notesSlide21.xml" ContentType="application/vnd.openxmlformats-officedocument.presentationml.notesSlide+xml"/>
  <Override PartName="/ppt/slides/slide41.xml" ContentType="application/vnd.openxmlformats-officedocument.presentationml.slide+xml"/>
  <Override PartName="/ppt/notesSlides/notesSlide22.xml" ContentType="application/vnd.openxmlformats-officedocument.presentationml.notesSlide+xml"/>
  <Override PartName="/ppt/slides/slide42.xml" ContentType="application/vnd.openxmlformats-officedocument.presentationml.slide+xml"/>
  <Override PartName="/ppt/notesSlides/notesSlide23.xml" ContentType="application/vnd.openxmlformats-officedocument.presentationml.notesSlide+xml"/>
  <Override PartName="/ppt/slides/slide43.xml" ContentType="application/vnd.openxmlformats-officedocument.presentationml.slide+xml"/>
  <Override PartName="/ppt/notesSlides/notesSlide24.xml" ContentType="application/vnd.openxmlformats-officedocument.presentationml.notesSlide+xml"/>
  <Override PartName="/ppt/slides/slide44.xml" ContentType="application/vnd.openxmlformats-officedocument.presentationml.slide+xml"/>
  <Override PartName="/ppt/notesSlides/notesSlide25.xml" ContentType="application/vnd.openxmlformats-officedocument.presentationml.notesSlide+xml"/>
  <Override PartName="/ppt/slides/slide45.xml" ContentType="application/vnd.openxmlformats-officedocument.presentationml.slide+xml"/>
  <Override PartName="/ppt/notesSlides/notesSlide26.xml" ContentType="application/vnd.openxmlformats-officedocument.presentationml.notesSlide+xml"/>
  <Override PartName="/ppt/slides/slide46.xml" ContentType="application/vnd.openxmlformats-officedocument.presentationml.slide+xml"/>
  <Override PartName="/ppt/notesSlides/notesSlide27.xml" ContentType="application/vnd.openxmlformats-officedocument.presentationml.notesSlide+xml"/>
  <Override PartName="/ppt/slides/slide47.xml" ContentType="application/vnd.openxmlformats-officedocument.presentationml.slide+xml"/>
  <Override PartName="/ppt/notesSlides/notesSlide28.xml" ContentType="application/vnd.openxmlformats-officedocument.presentationml.notesSlide+xml"/>
  <Override PartName="/ppt/slides/slide48.xml" ContentType="application/vnd.openxmlformats-officedocument.presentationml.slide+xml"/>
  <Override PartName="/ppt/notesSlides/notesSlide29.xml" ContentType="application/vnd.openxmlformats-officedocument.presentationml.notesSlide+xml"/>
  <Override PartName="/ppt/slides/slide49.xml" ContentType="application/vnd.openxmlformats-officedocument.presentationml.slide+xml"/>
  <Override PartName="/ppt/notesSlides/notesSlide30.xml" ContentType="application/vnd.openxmlformats-officedocument.presentationml.notesSlide+xml"/>
  <Override PartName="/ppt/slides/slide50.xml" ContentType="application/vnd.openxmlformats-officedocument.presentationml.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40.xml" ContentType="application/vnd.openxmlformats-officedocument.presentationml.notesSlide+xml"/>
  <Override PartName="/ppt/slides/slide20.xml" ContentType="application/vnd.openxmlformats-officedocument.presentationml.slide+xml"/>
  <Override PartName="/ppt/notesSlides/notesSlide41.xml" ContentType="application/vnd.openxmlformats-officedocument.presentationml.notesSlide+xml"/>
  <Override PartName="/ppt/slides/slide21.xml" ContentType="application/vnd.openxmlformats-officedocument.presentationml.slide+xml"/>
  <Override PartName="/ppt/notesSlides/notesSlide42.xml" ContentType="application/vnd.openxmlformats-officedocument.presentationml.notesSlide+xml"/>
  <Override PartName="/ppt/slides/slide22.xml" ContentType="application/vnd.openxmlformats-officedocument.presentationml.slide+xml"/>
  <Override PartName="/ppt/notesSlides/notesSlide45.xml" ContentType="application/vnd.openxmlformats-officedocument.presentationml.notesSlide+xml"/>
  <Override PartName="/ppt/slideLayouts/slideLayout29.xml" ContentType="application/vnd.openxmlformats-officedocument.presentationml.slideLayout+xml"/>
  <Override PartName="/ppt/slides/slide25.xml" ContentType="application/vnd.openxmlformats-officedocument.presentationml.slide+xml"/>
  <Override PartName="/ppt/notesSlides/notesSlide46.xml" ContentType="application/vnd.openxmlformats-officedocument.presentationml.notesSlide+xml"/>
  <Override PartName="/ppt/slides/slide26.xml" ContentType="application/vnd.openxmlformats-officedocument.presentationml.slide+xml"/>
  <Override PartName="/ppt/notesSlides/notesSlide47.xml" ContentType="application/vnd.openxmlformats-officedocument.presentationml.notesSlide+xml"/>
  <Override PartName="/ppt/slides/slide27.xml" ContentType="application/vnd.openxmlformats-officedocument.presentationml.slide+xml"/>
  <Override PartName="/ppt/notesSlides/notesSlide48.xml" ContentType="application/vnd.openxmlformats-officedocument.presentationml.notesSlide+xml"/>
  <Override PartName="/ppt/slideLayouts/slideLayout24.xml" ContentType="application/vnd.openxmlformats-officedocument.presentationml.slideLayout+xml"/>
  <Override PartName="/ppt/slides/slide28.xml" ContentType="application/vnd.openxmlformats-officedocument.presentationml.slide+xml"/>
  <Override PartName="/ppt/notesSlides/notesSlide49.xml" ContentType="application/vnd.openxmlformats-officedocument.presentationml.notesSlide+xml"/>
  <Override PartName="/ppt/slideLayouts/slideLayout25.xml" ContentType="application/vnd.openxmlformats-officedocument.presentationml.slideLayout+xml"/>
  <Override PartName="/ppt/slides/slide29.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50.xml" ContentType="application/vnd.openxmlformats-officedocument.presentationml.notesSlide+xml"/>
  <Override PartName="/ppt/slideLayouts/slideLayout34.xml" ContentType="application/vnd.openxmlformats-officedocument.presentationml.slideLayout+xml"/>
  <Override PartName="/ppt/slides/slide30.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9.xml" ContentType="application/vnd.openxmlformats-officedocument.presentationml.notesSlide+xml"/>
  <Override PartName="/ppt/presProps.xml" ContentType="application/vnd.openxmlformats-officedocument.presentationml.presProps+xml"/>
  <Override PartName="/ppt/slideLayouts/slideLayout41.xml" ContentType="application/vnd.openxmlformats-officedocument.presentationml.slideLayout+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slides/slide35.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15.xml" ContentType="application/vnd.openxmlformats-officedocument.presentationml.slideLayout+xml"/>
  <Override PartName="/ppt/slides/slide11.xml" ContentType="application/vnd.openxmlformats-officedocument.presentationml.slide+xml"/>
  <Override PartName="/ppt/slideLayouts/slideLayout16.xml" ContentType="application/vnd.openxmlformats-officedocument.presentationml.slideLayout+xml"/>
  <Override PartName="/ppt/slides/slide12.xml" ContentType="application/vnd.openxmlformats-officedocument.presentationml.slide+xml"/>
  <Override PartName="/ppt/slideLayouts/slideLayout17.xml" ContentType="application/vnd.openxmlformats-officedocument.presentationml.slideLayout+xml"/>
  <Override PartName="/ppt/slides/slide13.xml" ContentType="application/vnd.openxmlformats-officedocument.presentationml.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32.xml" ContentType="application/vnd.openxmlformats-officedocument.presentationml.slideLayout+xml"/>
  <Override PartName="/ppt/slides/slide36.xml" ContentType="application/vnd.openxmlformats-officedocument.presentationml.slide+xml"/>
  <Override PartName="/ppt/slideLayouts/slideLayout33.xml" ContentType="application/vnd.openxmlformats-officedocument.presentationml.slideLayout+xml"/>
  <Override PartName="/ppt/slides/slide37.xml" ContentType="application/vnd.openxmlformats-officedocument.presentationml.slide+xml"/>
  <Override PartName="/ppt/slideLayouts/slideLayout37.xml" ContentType="application/vnd.openxmlformats-officedocument.presentationml.slideLayout+xml"/>
  <Override PartName="/ppt/slides/slide33.xml" ContentType="application/vnd.openxmlformats-officedocument.presentationml.slide+xml"/>
  <Override PartName="/ppt/slideLayouts/slideLayout38.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slides/slide18.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368" r:id="rId3"/>
    <p:sldId id="381" r:id="rId4"/>
    <p:sldId id="359" r:id="rId5"/>
    <p:sldId id="262" r:id="rId6"/>
    <p:sldId id="274" r:id="rId7"/>
    <p:sldId id="275" r:id="rId8"/>
    <p:sldId id="276" r:id="rId9"/>
    <p:sldId id="277" r:id="rId10"/>
    <p:sldId id="278" r:id="rId11"/>
    <p:sldId id="279" r:id="rId12"/>
    <p:sldId id="280" r:id="rId13"/>
    <p:sldId id="281" r:id="rId14"/>
    <p:sldId id="282" r:id="rId15"/>
    <p:sldId id="283" r:id="rId16"/>
    <p:sldId id="284" r:id="rId17"/>
    <p:sldId id="517" r:id="rId18"/>
    <p:sldId id="290" r:id="rId19"/>
    <p:sldId id="291" r:id="rId20"/>
    <p:sldId id="292" r:id="rId21"/>
    <p:sldId id="293" r:id="rId22"/>
    <p:sldId id="518" r:id="rId23"/>
    <p:sldId id="520" r:id="rId24"/>
    <p:sldId id="521" r:id="rId25"/>
    <p:sldId id="522" r:id="rId26"/>
    <p:sldId id="523" r:id="rId27"/>
    <p:sldId id="524" r:id="rId28"/>
    <p:sldId id="525" r:id="rId29"/>
    <p:sldId id="526" r:id="rId30"/>
    <p:sldId id="527" r:id="rId31"/>
    <p:sldId id="528" r:id="rId32"/>
    <p:sldId id="530" r:id="rId33"/>
    <p:sldId id="531" r:id="rId34"/>
    <p:sldId id="532" r:id="rId35"/>
    <p:sldId id="533" r:id="rId36"/>
    <p:sldId id="534" r:id="rId37"/>
    <p:sldId id="535" r:id="rId38"/>
    <p:sldId id="536" r:id="rId39"/>
    <p:sldId id="537" r:id="rId40"/>
    <p:sldId id="519" r:id="rId41"/>
    <p:sldId id="539" r:id="rId42"/>
    <p:sldId id="540" r:id="rId43"/>
    <p:sldId id="541" r:id="rId44"/>
    <p:sldId id="542" r:id="rId45"/>
    <p:sldId id="543" r:id="rId46"/>
    <p:sldId id="544" r:id="rId47"/>
    <p:sldId id="547" r:id="rId48"/>
    <p:sldId id="545" r:id="rId49"/>
    <p:sldId id="546" r:id="rId50"/>
    <p:sldId id="538" r:id="rId5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lvl1pPr>
    <a:lvl2pPr marL="0" marR="0" indent="228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lvl2pPr>
    <a:lvl3pPr marL="0" marR="0" indent="457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lvl3pPr>
    <a:lvl4pPr marL="0" marR="0" indent="685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lvl4pPr>
    <a:lvl5pPr marL="0" marR="0" indent="9144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lvl5pPr>
    <a:lvl6pPr marL="0" marR="0" indent="11430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lvl6pPr>
    <a:lvl7pPr marL="0" marR="0" indent="1371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lvl7pPr>
    <a:lvl8pPr marL="0" marR="0" indent="1600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lvl8pPr>
    <a:lvl9pPr marL="0" marR="0" indent="1828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3B21"/>
    <a:srgbClr val="2C8856"/>
    <a:srgbClr val="D19D16"/>
    <a:srgbClr val="E0CF75"/>
    <a:srgbClr val="D83C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7579B6CB-B6E6-4051-B902-4595FEDA0CB3}" styleName="">
    <a:tblBg/>
    <a:wholeTbl>
      <a:tcTxStyle b="off" i="off">
        <a:fontRef idx="minor">
          <a:srgbClr val="000000"/>
        </a:fontRef>
        <a:srgbClr val="000000"/>
      </a:tcTxStyle>
      <a:tcStyle>
        <a:tcBdr>
          <a:left>
            <a:ln w="12700" cap="flat">
              <a:solidFill>
                <a:srgbClr val="3F3F3F">
                  <a:alpha val="15000"/>
                </a:srgbClr>
              </a:solidFill>
              <a:prstDash val="solid"/>
              <a:miter lim="400000"/>
            </a:ln>
          </a:left>
          <a:right>
            <a:ln w="12700" cap="flat">
              <a:solidFill>
                <a:srgbClr val="3F3F3F">
                  <a:alpha val="15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solidFill>
                <a:srgbClr val="3F3F3F">
                  <a:alpha val="15000"/>
                </a:srgbClr>
              </a:solidFill>
              <a:prstDash val="solid"/>
              <a:miter lim="400000"/>
            </a:ln>
          </a:insideV>
        </a:tcBdr>
        <a:fill>
          <a:noFill/>
        </a:fill>
      </a:tcStyle>
    </a:wholeTbl>
    <a:band2H>
      <a:tcTxStyle/>
      <a:tcStyle>
        <a:tcBdr/>
        <a:fill>
          <a:solidFill>
            <a:srgbClr val="3F3F3F">
              <a:alpha val="5000"/>
            </a:srgbClr>
          </a:solidFill>
        </a:fill>
      </a:tcStyle>
    </a:band2H>
    <a:firstCol>
      <a:tcTxStyle b="on" i="off">
        <a:font>
          <a:latin typeface="Avenir Next Demi Bold"/>
          <a:ea typeface="Avenir Next Demi Bold"/>
          <a:cs typeface="Avenir Next Demi Bold"/>
        </a:font>
        <a:srgbClr val="3F3F3F"/>
      </a:tcTxStyle>
      <a:tcStyle>
        <a:tcBdr>
          <a:left>
            <a:ln w="12700" cap="flat">
              <a:noFill/>
              <a:miter lim="400000"/>
            </a:ln>
          </a:left>
          <a:right>
            <a:ln w="12700" cap="flat">
              <a:solidFill>
                <a:srgbClr val="3F3F3F">
                  <a:alpha val="50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noFill/>
              <a:miter lim="400000"/>
            </a:ln>
          </a:insideV>
        </a:tcBdr>
        <a:fill>
          <a:solidFill>
            <a:srgbClr val="3F3F3F">
              <a:alpha val="7000"/>
            </a:srgbClr>
          </a:solidFill>
        </a:fill>
      </a:tcStyle>
    </a:firstCol>
    <a:lastRow>
      <a:tcTxStyle b="on" i="off">
        <a:font>
          <a:latin typeface="Avenir Next Demi Bold"/>
          <a:ea typeface="Avenir Next Demi Bold"/>
          <a:cs typeface="Avenir Next Demi Bold"/>
        </a:font>
        <a:srgbClr val="3F3F3F"/>
      </a:tcTxStyle>
      <a:tcStyle>
        <a:tcBdr>
          <a:left>
            <a:ln w="12700" cap="flat">
              <a:noFill/>
              <a:miter lim="400000"/>
            </a:ln>
          </a:left>
          <a:right>
            <a:ln w="12700" cap="flat">
              <a:noFill/>
              <a:miter lim="400000"/>
            </a:ln>
          </a:right>
          <a:top>
            <a:ln w="12700" cap="flat">
              <a:solidFill>
                <a:srgbClr val="E93A5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F3F3F">
              <a:alpha val="5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solidFill>
                <a:srgbClr val="E8EFEC"/>
              </a:solidFill>
              <a:prstDash val="solid"/>
              <a:miter lim="400000"/>
            </a:ln>
          </a:bottom>
          <a:insideH>
            <a:ln w="12700" cap="flat">
              <a:noFill/>
              <a:miter lim="400000"/>
            </a:ln>
          </a:insideH>
          <a:insideV>
            <a:ln w="12700" cap="flat">
              <a:solidFill>
                <a:srgbClr val="FFFFFF"/>
              </a:solidFill>
              <a:prstDash val="solid"/>
              <a:miter lim="400000"/>
            </a:ln>
          </a:insideV>
        </a:tcBdr>
        <a:fill>
          <a:gradFill>
            <a:gsLst>
              <a:gs pos="0">
                <a:srgbClr val="FF8133"/>
              </a:gs>
              <a:gs pos="100000">
                <a:srgbClr val="E93A54"/>
              </a:gs>
            </a:gsLst>
            <a:lin ang="5400000"/>
          </a:gradFill>
        </a:fill>
      </a:tcStyle>
    </a:firstRow>
  </a:tblStyle>
  <a:tblStyle styleId="{AB2883C3-FA41-415F-B718-0FE995CB29E1}" styleName="">
    <a:tblBg/>
    <a:wholeTbl>
      <a:tcTxStyle b="off" i="off">
        <a:fontRef idx="minor">
          <a:srgbClr val="000000"/>
        </a:fontRef>
        <a:srgbClr val="000000"/>
      </a:tcTxStyle>
      <a:tcStyle>
        <a:tcBdr>
          <a:left>
            <a:ln w="12700" cap="flat">
              <a:solidFill>
                <a:srgbClr val="3F3F3F">
                  <a:alpha val="15000"/>
                </a:srgbClr>
              </a:solidFill>
              <a:prstDash val="solid"/>
              <a:miter lim="400000"/>
            </a:ln>
          </a:left>
          <a:right>
            <a:ln w="12700" cap="flat">
              <a:solidFill>
                <a:srgbClr val="3F3F3F">
                  <a:alpha val="15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solidFill>
                <a:srgbClr val="3F3F3F">
                  <a:alpha val="15000"/>
                </a:srgbClr>
              </a:solidFill>
              <a:prstDash val="solid"/>
              <a:miter lim="400000"/>
            </a:ln>
          </a:insideV>
        </a:tcBdr>
        <a:fill>
          <a:noFill/>
        </a:fill>
      </a:tcStyle>
    </a:wholeTbl>
    <a:band2H>
      <a:tcTxStyle/>
      <a:tcStyle>
        <a:tcBdr/>
        <a:fill>
          <a:solidFill>
            <a:srgbClr val="3F3F3F">
              <a:alpha val="5000"/>
            </a:srgbClr>
          </a:solidFill>
        </a:fill>
      </a:tcStyle>
    </a:band2H>
    <a:firstCol>
      <a:tcTxStyle b="on" i="off">
        <a:font>
          <a:latin typeface="Avenir Next Demi Bold"/>
          <a:ea typeface="Avenir Next Demi Bold"/>
          <a:cs typeface="Avenir Next Demi Bold"/>
        </a:font>
        <a:srgbClr val="3F3F3F"/>
      </a:tcTxStyle>
      <a:tcStyle>
        <a:tcBdr>
          <a:left>
            <a:ln w="12700" cap="flat">
              <a:noFill/>
              <a:miter lim="400000"/>
            </a:ln>
          </a:left>
          <a:right>
            <a:ln w="12700" cap="flat">
              <a:solidFill>
                <a:srgbClr val="3F3F3F">
                  <a:alpha val="50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noFill/>
              <a:miter lim="400000"/>
            </a:ln>
          </a:insideV>
        </a:tcBdr>
        <a:fill>
          <a:solidFill>
            <a:srgbClr val="3F3F3F">
              <a:alpha val="7000"/>
            </a:srgbClr>
          </a:solidFill>
        </a:fill>
      </a:tcStyle>
    </a:firstCol>
    <a:lastRow>
      <a:tcTxStyle b="on" i="off">
        <a:font>
          <a:latin typeface="Avenir Next Demi Bold"/>
          <a:ea typeface="Avenir Next Demi Bold"/>
          <a:cs typeface="Avenir Next Demi Bold"/>
        </a:font>
        <a:srgbClr val="F56042"/>
      </a:tcTxStyle>
      <a:tcStyle>
        <a:tcBdr>
          <a:left>
            <a:ln w="12700" cap="flat">
              <a:solidFill>
                <a:srgbClr val="3F3F3F">
                  <a:alpha val="20000"/>
                </a:srgbClr>
              </a:solidFill>
              <a:prstDash val="solid"/>
              <a:miter lim="400000"/>
            </a:ln>
          </a:left>
          <a:right>
            <a:ln w="12700" cap="flat">
              <a:solidFill>
                <a:srgbClr val="3F3F3F">
                  <a:alpha val="20000"/>
                </a:srgbClr>
              </a:solidFill>
              <a:prstDash val="solid"/>
              <a:miter lim="400000"/>
            </a:ln>
          </a:right>
          <a:top>
            <a:ln w="12700" cap="flat">
              <a:solidFill>
                <a:srgbClr val="F56042"/>
              </a:solidFill>
              <a:prstDash val="solid"/>
              <a:miter lim="400000"/>
            </a:ln>
          </a:top>
          <a:bottom>
            <a:ln w="12700" cap="flat">
              <a:noFill/>
              <a:miter lim="400000"/>
            </a:ln>
          </a:bottom>
          <a:insideH>
            <a:ln w="12700" cap="flat">
              <a:noFill/>
              <a:miter lim="400000"/>
            </a:ln>
          </a:insideH>
          <a:insideV>
            <a:ln w="12700" cap="flat">
              <a:solidFill>
                <a:srgbClr val="3F3F3F">
                  <a:alpha val="20000"/>
                </a:srgbClr>
              </a:solidFill>
              <a:prstDash val="solid"/>
              <a:miter lim="400000"/>
            </a:ln>
          </a:insideV>
        </a:tcBdr>
        <a:fill>
          <a:solidFill>
            <a:srgbClr val="3F3F3F">
              <a:alpha val="5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solidFill>
                <a:srgbClr val="E8EFEC"/>
              </a:solidFill>
              <a:prstDash val="solid"/>
              <a:miter lim="400000"/>
            </a:ln>
          </a:bottom>
          <a:insideH>
            <a:ln w="12700" cap="flat">
              <a:noFill/>
              <a:miter lim="400000"/>
            </a:ln>
          </a:insideH>
          <a:insideV>
            <a:ln w="12700" cap="flat">
              <a:solidFill>
                <a:srgbClr val="FFFFFF"/>
              </a:solidFill>
              <a:prstDash val="solid"/>
              <a:miter lim="400000"/>
            </a:ln>
          </a:insideV>
        </a:tcBdr>
        <a:fill>
          <a:solidFill>
            <a:srgbClr val="F56042"/>
          </a:solidFill>
        </a:fill>
      </a:tcStyle>
    </a:firstRow>
  </a:tblStyle>
  <a:tblStyle styleId="{C4623DA6-F325-44E3-93E3-B21FAF9CE62F}" styleName="">
    <a:tblBg/>
    <a:wholeTbl>
      <a:tcTxStyle b="off" i="off">
        <a:fontRef idx="minor">
          <a:srgbClr val="000000"/>
        </a:fontRef>
        <a:srgbClr val="000000"/>
      </a:tcTxStyle>
      <a:tcStyle>
        <a:tcBdr>
          <a:left>
            <a:ln w="12700" cap="flat">
              <a:solidFill>
                <a:srgbClr val="3F3F3F">
                  <a:alpha val="15000"/>
                </a:srgbClr>
              </a:solidFill>
              <a:prstDash val="solid"/>
              <a:miter lim="400000"/>
            </a:ln>
          </a:left>
          <a:right>
            <a:ln w="12700" cap="flat">
              <a:solidFill>
                <a:srgbClr val="3F3F3F">
                  <a:alpha val="15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solidFill>
                <a:srgbClr val="3F3F3F">
                  <a:alpha val="15000"/>
                </a:srgbClr>
              </a:solidFill>
              <a:prstDash val="solid"/>
              <a:miter lim="400000"/>
            </a:ln>
          </a:insideV>
        </a:tcBdr>
        <a:fill>
          <a:noFill/>
        </a:fill>
      </a:tcStyle>
    </a:wholeTbl>
    <a:band2H>
      <a:tcTxStyle/>
      <a:tcStyle>
        <a:tcBdr/>
        <a:fill>
          <a:solidFill>
            <a:srgbClr val="3F3F3F">
              <a:alpha val="5000"/>
            </a:srgbClr>
          </a:solidFill>
        </a:fill>
      </a:tcStyle>
    </a:band2H>
    <a:firstCol>
      <a:tcTxStyle b="on" i="off">
        <a:font>
          <a:latin typeface="Avenir Next Demi Bold"/>
          <a:ea typeface="Avenir Next Demi Bold"/>
          <a:cs typeface="Avenir Next Demi Bold"/>
        </a:font>
        <a:srgbClr val="DA256F"/>
      </a:tcTxStyle>
      <a:tcStyle>
        <a:tcBdr>
          <a:left>
            <a:ln w="12700" cap="flat">
              <a:noFill/>
              <a:miter lim="400000"/>
            </a:ln>
          </a:left>
          <a:right>
            <a:ln w="12700" cap="flat">
              <a:solidFill>
                <a:srgbClr val="3F3F3F">
                  <a:alpha val="25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DA256F"/>
      </a:tcTxStyle>
      <a:tcStyle>
        <a:tcBdr>
          <a:left>
            <a:ln w="12700" cap="flat">
              <a:solidFill>
                <a:srgbClr val="3F3F3F">
                  <a:alpha val="20000"/>
                </a:srgbClr>
              </a:solidFill>
              <a:prstDash val="solid"/>
              <a:miter lim="400000"/>
            </a:ln>
          </a:left>
          <a:right>
            <a:ln w="12700" cap="flat">
              <a:solidFill>
                <a:srgbClr val="3F3F3F">
                  <a:alpha val="20000"/>
                </a:srgbClr>
              </a:solidFill>
              <a:prstDash val="solid"/>
              <a:miter lim="400000"/>
            </a:ln>
          </a:right>
          <a:top>
            <a:ln w="12700" cap="flat">
              <a:solidFill>
                <a:srgbClr val="DA256F"/>
              </a:solidFill>
              <a:prstDash val="solid"/>
              <a:miter lim="400000"/>
            </a:ln>
          </a:top>
          <a:bottom>
            <a:ln w="12700" cap="flat">
              <a:noFill/>
              <a:miter lim="400000"/>
            </a:ln>
          </a:bottom>
          <a:insideH>
            <a:ln w="12700" cap="flat">
              <a:noFill/>
              <a:miter lim="400000"/>
            </a:ln>
          </a:insideH>
          <a:insideV>
            <a:ln w="12700" cap="flat">
              <a:solidFill>
                <a:srgbClr val="3F3F3F">
                  <a:alpha val="20000"/>
                </a:srgbClr>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solidFill>
                <a:srgbClr val="E8EFEC"/>
              </a:solidFill>
              <a:prstDash val="solid"/>
              <a:miter lim="400000"/>
            </a:ln>
          </a:bottom>
          <a:insideH>
            <a:ln w="12700" cap="flat">
              <a:noFill/>
              <a:miter lim="400000"/>
            </a:ln>
          </a:insideH>
          <a:insideV>
            <a:ln w="12700" cap="flat">
              <a:solidFill>
                <a:srgbClr val="FFFFFF"/>
              </a:solidFill>
              <a:prstDash val="solid"/>
              <a:miter lim="400000"/>
            </a:ln>
          </a:insideV>
        </a:tcBdr>
        <a:fill>
          <a:solidFill>
            <a:srgbClr val="E93A54"/>
          </a:solidFill>
        </a:fill>
      </a:tcStyle>
    </a:firstRow>
  </a:tblStyle>
  <a:tblStyle styleId="{617CD78C-3C04-4774-8AFF-8D6F392FAB59}" styleName="">
    <a:tblBg/>
    <a:wholeTbl>
      <a:tcTxStyle b="off" i="off">
        <a:fontRef idx="minor">
          <a:srgbClr val="000000"/>
        </a:fontRef>
        <a:srgbClr val="000000"/>
      </a:tcTxStyle>
      <a:tcStyle>
        <a:tcBdr>
          <a:left>
            <a:ln w="12700" cap="flat">
              <a:solidFill>
                <a:srgbClr val="3F3F3F">
                  <a:alpha val="15000"/>
                </a:srgbClr>
              </a:solidFill>
              <a:prstDash val="solid"/>
              <a:miter lim="400000"/>
            </a:ln>
          </a:left>
          <a:right>
            <a:ln w="12700" cap="flat">
              <a:solidFill>
                <a:srgbClr val="3F3F3F">
                  <a:alpha val="15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solidFill>
                <a:srgbClr val="3F3F3F">
                  <a:alpha val="15000"/>
                </a:srgbClr>
              </a:solidFill>
              <a:prstDash val="solid"/>
              <a:miter lim="400000"/>
            </a:ln>
          </a:insideV>
        </a:tcBdr>
        <a:fill>
          <a:noFill/>
        </a:fill>
      </a:tcStyle>
    </a:wholeTbl>
    <a:band2H>
      <a:tcTxStyle/>
      <a:tcStyle>
        <a:tcBdr/>
        <a:fill>
          <a:solidFill>
            <a:srgbClr val="3F3F3F">
              <a:alpha val="5000"/>
            </a:srgbClr>
          </a:solidFill>
        </a:fill>
      </a:tcStyle>
    </a:band2H>
    <a:firstCol>
      <a:tcTxStyle b="on" i="off">
        <a:font>
          <a:latin typeface="Avenir Next Demi Bold"/>
          <a:ea typeface="Avenir Next Demi Bold"/>
          <a:cs typeface="Avenir Next Demi Bold"/>
        </a:font>
        <a:srgbClr val="3F3F3F"/>
      </a:tcTxStyle>
      <a:tcStyle>
        <a:tcBdr>
          <a:left>
            <a:ln w="12700" cap="flat">
              <a:noFill/>
              <a:miter lim="400000"/>
            </a:ln>
          </a:left>
          <a:right>
            <a:ln w="12700" cap="flat">
              <a:solidFill>
                <a:srgbClr val="3F3F3F">
                  <a:alpha val="25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8133"/>
      </a:tcTxStyle>
      <a:tcStyle>
        <a:tcBdr>
          <a:left>
            <a:ln w="12700" cap="flat">
              <a:noFill/>
              <a:miter lim="400000"/>
            </a:ln>
          </a:left>
          <a:right>
            <a:ln w="12700" cap="flat">
              <a:noFill/>
              <a:miter lim="400000"/>
            </a:ln>
          </a:right>
          <a:top>
            <a:ln w="12700" cap="flat">
              <a:solidFill>
                <a:srgbClr val="FF8133"/>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8133"/>
      </a:tcTxStyle>
      <a:tcStyle>
        <a:tcBdr>
          <a:left>
            <a:ln w="12700" cap="flat">
              <a:noFill/>
              <a:miter lim="400000"/>
            </a:ln>
          </a:left>
          <a:right>
            <a:ln w="12700" cap="flat">
              <a:noFill/>
              <a:miter lim="400000"/>
            </a:ln>
          </a:right>
          <a:top>
            <a:ln w="12700" cap="flat">
              <a:noFill/>
              <a:miter lim="400000"/>
            </a:ln>
          </a:top>
          <a:bottom>
            <a:ln w="25400" cap="flat">
              <a:solidFill>
                <a:srgbClr val="FF8133"/>
              </a:solidFill>
              <a:prstDash val="solid"/>
              <a:miter lim="400000"/>
            </a:ln>
          </a:bottom>
          <a:insideH>
            <a:ln w="12700" cap="flat">
              <a:noFill/>
              <a:miter lim="400000"/>
            </a:ln>
          </a:insideH>
          <a:insideV>
            <a:ln w="12700" cap="flat">
              <a:noFill/>
              <a:miter lim="400000"/>
            </a:ln>
          </a:insideV>
        </a:tcBdr>
        <a:fill>
          <a:noFill/>
        </a:fill>
      </a:tcStyle>
    </a:firstRow>
  </a:tblStyle>
  <a:tblStyle styleId="{2F1A1DDC-2577-4444-B080-E459B544A110}" styleName="">
    <a:tblBg/>
    <a:wholeTbl>
      <a:tcTxStyle b="off" i="off">
        <a:fontRef idx="minor">
          <a:srgbClr val="000000"/>
        </a:fontRef>
        <a:srgbClr val="000000"/>
      </a:tcTxStyle>
      <a:tcStyle>
        <a:tcBdr>
          <a:left>
            <a:ln w="12700" cap="flat">
              <a:solidFill>
                <a:srgbClr val="3F3F3F">
                  <a:alpha val="15000"/>
                </a:srgbClr>
              </a:solidFill>
              <a:prstDash val="solid"/>
              <a:miter lim="400000"/>
            </a:ln>
          </a:left>
          <a:right>
            <a:ln w="12700" cap="flat">
              <a:solidFill>
                <a:srgbClr val="3F3F3F">
                  <a:alpha val="15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solidFill>
                <a:srgbClr val="3F3F3F">
                  <a:alpha val="15000"/>
                </a:srgbClr>
              </a:solidFill>
              <a:prstDash val="solid"/>
              <a:miter lim="400000"/>
            </a:ln>
          </a:insideV>
        </a:tcBdr>
        <a:fill>
          <a:noFill/>
        </a:fill>
      </a:tcStyle>
    </a:wholeTbl>
    <a:band2H>
      <a:tcTxStyle/>
      <a:tcStyle>
        <a:tcBdr/>
        <a:fill>
          <a:solidFill>
            <a:srgbClr val="3F3F3F">
              <a:alpha val="5000"/>
            </a:srgbClr>
          </a:solidFill>
        </a:fill>
      </a:tcStyle>
    </a:band2H>
    <a:firstCol>
      <a:tcTxStyle b="on" i="off">
        <a:font>
          <a:latin typeface="Avenir Next Demi Bold"/>
          <a:ea typeface="Avenir Next Demi Bold"/>
          <a:cs typeface="Avenir Next Demi Bold"/>
        </a:font>
        <a:srgbClr val="DA256F"/>
      </a:tcTxStyle>
      <a:tcStyle>
        <a:tcBdr>
          <a:left>
            <a:ln w="12700" cap="flat">
              <a:noFill/>
              <a:miter lim="400000"/>
            </a:ln>
          </a:left>
          <a:right>
            <a:ln w="12700" cap="flat">
              <a:solidFill>
                <a:srgbClr val="3F3F3F">
                  <a:alpha val="25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DA256F"/>
      </a:tcTxStyle>
      <a:tcStyle>
        <a:tcBdr>
          <a:left>
            <a:ln w="12700" cap="flat">
              <a:noFill/>
              <a:miter lim="400000"/>
            </a:ln>
          </a:left>
          <a:right>
            <a:ln w="12700" cap="flat">
              <a:noFill/>
              <a:miter lim="400000"/>
            </a:ln>
          </a:right>
          <a:top>
            <a:ln w="12700" cap="flat">
              <a:solidFill>
                <a:srgbClr val="DA256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DA256F"/>
      </a:tcTxStyle>
      <a:tcStyle>
        <a:tcBdr>
          <a:left>
            <a:ln w="12700" cap="flat">
              <a:noFill/>
              <a:miter lim="400000"/>
            </a:ln>
          </a:left>
          <a:right>
            <a:ln w="12700" cap="flat">
              <a:noFill/>
              <a:miter lim="400000"/>
            </a:ln>
          </a:right>
          <a:top>
            <a:ln w="12700" cap="flat">
              <a:noFill/>
              <a:miter lim="400000"/>
            </a:ln>
          </a:top>
          <a:bottom>
            <a:ln w="25400" cap="flat">
              <a:solidFill>
                <a:srgbClr val="DA256F"/>
              </a:solidFill>
              <a:prstDash val="solid"/>
              <a:miter lim="400000"/>
            </a:ln>
          </a:bottom>
          <a:insideH>
            <a:ln w="12700" cap="flat">
              <a:noFill/>
              <a:miter lim="400000"/>
            </a:ln>
          </a:insideH>
          <a:insideV>
            <a:ln w="12700" cap="flat">
              <a:noFill/>
              <a:miter lim="400000"/>
            </a:ln>
          </a:insideV>
        </a:tcBdr>
        <a:fill>
          <a:noFill/>
        </a:fill>
      </a:tcStyle>
    </a:firstRow>
  </a:tblStyle>
  <a:tblStyle styleId="{81BB451B-0983-4346-A611-465FB832B3ED}" styleName="">
    <a:tblBg/>
    <a:wholeTbl>
      <a:tcTxStyle b="off" i="off">
        <a:fontRef idx="minor">
          <a:srgbClr val="000000"/>
        </a:fontRef>
        <a:srgbClr val="000000"/>
      </a:tcTxStyle>
      <a:tcStyle>
        <a:tcBdr>
          <a:left>
            <a:ln w="12700" cap="flat">
              <a:solidFill>
                <a:srgbClr val="3F3F3F">
                  <a:alpha val="15000"/>
                </a:srgbClr>
              </a:solidFill>
              <a:prstDash val="solid"/>
              <a:miter lim="400000"/>
            </a:ln>
          </a:left>
          <a:right>
            <a:ln w="12700" cap="flat">
              <a:solidFill>
                <a:srgbClr val="3F3F3F">
                  <a:alpha val="15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solidFill>
                <a:srgbClr val="3F3F3F">
                  <a:alpha val="15000"/>
                </a:srgbClr>
              </a:solidFill>
              <a:prstDash val="solid"/>
              <a:miter lim="400000"/>
            </a:ln>
          </a:insideV>
        </a:tcBdr>
        <a:fill>
          <a:noFill/>
        </a:fill>
      </a:tcStyle>
    </a:wholeTbl>
    <a:band2H>
      <a:tcTxStyle/>
      <a:tcStyle>
        <a:tcBdr/>
        <a:fill>
          <a:solidFill>
            <a:srgbClr val="3F3F3F">
              <a:alpha val="5000"/>
            </a:srgbClr>
          </a:solidFill>
        </a:fill>
      </a:tcStyle>
    </a:band2H>
    <a:firstCol>
      <a:tcTxStyle b="on" i="off">
        <a:font>
          <a:latin typeface="Avenir Next Demi Bold"/>
          <a:ea typeface="Avenir Next Demi Bold"/>
          <a:cs typeface="Avenir Next Demi Bold"/>
        </a:font>
        <a:srgbClr val="3F3F3F"/>
      </a:tcTxStyle>
      <a:tcStyle>
        <a:tcBdr>
          <a:left>
            <a:ln w="12700" cap="flat">
              <a:noFill/>
              <a:miter lim="400000"/>
            </a:ln>
          </a:left>
          <a:right>
            <a:ln w="12700" cap="flat">
              <a:solidFill>
                <a:srgbClr val="3F3F3F">
                  <a:alpha val="25000"/>
                </a:srgbClr>
              </a:solidFill>
              <a:prstDash val="solid"/>
              <a:miter lim="400000"/>
            </a:ln>
          </a:right>
          <a:top>
            <a:ln w="12700" cap="flat">
              <a:solidFill>
                <a:srgbClr val="3F3F3F">
                  <a:alpha val="20000"/>
                </a:srgbClr>
              </a:solidFill>
              <a:prstDash val="solid"/>
              <a:miter lim="400000"/>
            </a:ln>
          </a:top>
          <a:bottom>
            <a:ln w="12700" cap="flat">
              <a:solidFill>
                <a:srgbClr val="3F3F3F">
                  <a:alpha val="20000"/>
                </a:srgbClr>
              </a:solidFill>
              <a:prstDash val="solid"/>
              <a:miter lim="400000"/>
            </a:ln>
          </a:bottom>
          <a:insideH>
            <a:ln w="12700" cap="flat">
              <a:solidFill>
                <a:srgbClr val="3F3F3F">
                  <a:alpha val="2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3F3F3F"/>
      </a:tcTxStyle>
      <a:tcStyle>
        <a:tcBdr>
          <a:left>
            <a:ln w="12700" cap="flat">
              <a:noFill/>
              <a:miter lim="400000"/>
            </a:ln>
          </a:left>
          <a:right>
            <a:ln w="12700" cap="flat">
              <a:noFill/>
              <a:miter lim="400000"/>
            </a:ln>
          </a:right>
          <a:top>
            <a:ln w="12700" cap="flat">
              <a:solidFill>
                <a:srgbClr val="3F3F3F">
                  <a:alpha val="60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3F3F3F"/>
      </a:tcTxStyle>
      <a:tcStyle>
        <a:tcBdr>
          <a:left>
            <a:ln w="12700" cap="flat">
              <a:noFill/>
              <a:miter lim="400000"/>
            </a:ln>
          </a:left>
          <a:right>
            <a:ln w="12700" cap="flat">
              <a:noFill/>
              <a:miter lim="400000"/>
            </a:ln>
          </a:right>
          <a:top>
            <a:ln w="12700" cap="flat">
              <a:noFill/>
              <a:miter lim="400000"/>
            </a:ln>
          </a:top>
          <a:bottom>
            <a:ln w="25400" cap="flat">
              <a:solidFill>
                <a:srgbClr val="3F3F3F">
                  <a:alpha val="60000"/>
                </a:srgbClr>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2"/>
    <p:restoredTop sz="74932"/>
  </p:normalViewPr>
  <p:slideViewPr>
    <p:cSldViewPr snapToGrid="0">
      <p:cViewPr varScale="1">
        <p:scale>
          <a:sx n="36" d="100"/>
          <a:sy n="36" d="100"/>
        </p:scale>
        <p:origin x="1190" y="43"/>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1143000" y="685800"/>
            <a:ext cx="4572000" cy="3429000"/>
          </a:xfrm>
          <a:prstGeom prst="rect">
            <a:avLst/>
          </a:prstGeom>
        </p:spPr>
        <p:txBody>
          <a:bodyPr/>
          <a:lstStyle/>
          <a:p>
            <a:endParaRPr/>
          </a:p>
        </p:txBody>
      </p:sp>
      <p:sp>
        <p:nvSpPr>
          <p:cNvPr id="613" name="Shape 6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a:ea typeface="Avenir"/>
        <a:cs typeface="Avenir"/>
        <a:sym typeface="Avenir Roman"/>
      </a:defRPr>
    </a:lvl1pPr>
    <a:lvl2pPr indent="228600" defTabSz="457200" latinLnBrk="0">
      <a:lnSpc>
        <a:spcPct val="125000"/>
      </a:lnSpc>
      <a:defRPr sz="2400">
        <a:latin typeface="Avenir"/>
        <a:ea typeface="Avenir"/>
        <a:cs typeface="Avenir"/>
        <a:sym typeface="Avenir Roman"/>
      </a:defRPr>
    </a:lvl2pPr>
    <a:lvl3pPr indent="457200" defTabSz="457200" latinLnBrk="0">
      <a:lnSpc>
        <a:spcPct val="125000"/>
      </a:lnSpc>
      <a:defRPr sz="2400">
        <a:latin typeface="Avenir"/>
        <a:ea typeface="Avenir"/>
        <a:cs typeface="Avenir"/>
        <a:sym typeface="Avenir Roman"/>
      </a:defRPr>
    </a:lvl3pPr>
    <a:lvl4pPr indent="685800" defTabSz="457200" latinLnBrk="0">
      <a:lnSpc>
        <a:spcPct val="125000"/>
      </a:lnSpc>
      <a:defRPr sz="2400">
        <a:latin typeface="Avenir"/>
        <a:ea typeface="Avenir"/>
        <a:cs typeface="Avenir"/>
        <a:sym typeface="Avenir Roman"/>
      </a:defRPr>
    </a:lvl4pPr>
    <a:lvl5pPr indent="914400" defTabSz="457200" latinLnBrk="0">
      <a:lnSpc>
        <a:spcPct val="125000"/>
      </a:lnSpc>
      <a:defRPr sz="2400">
        <a:latin typeface="Avenir"/>
        <a:ea typeface="Avenir"/>
        <a:cs typeface="Avenir"/>
        <a:sym typeface="Avenir Roman"/>
      </a:defRPr>
    </a:lvl5pPr>
    <a:lvl6pPr indent="1143000" defTabSz="457200" latinLnBrk="0">
      <a:lnSpc>
        <a:spcPct val="125000"/>
      </a:lnSpc>
      <a:defRPr sz="2400">
        <a:latin typeface="Avenir"/>
        <a:ea typeface="Avenir"/>
        <a:cs typeface="Avenir"/>
        <a:sym typeface="Avenir Roman"/>
      </a:defRPr>
    </a:lvl6pPr>
    <a:lvl7pPr indent="1371600" defTabSz="457200" latinLnBrk="0">
      <a:lnSpc>
        <a:spcPct val="125000"/>
      </a:lnSpc>
      <a:defRPr sz="2400">
        <a:latin typeface="Avenir"/>
        <a:ea typeface="Avenir"/>
        <a:cs typeface="Avenir"/>
        <a:sym typeface="Avenir Roman"/>
      </a:defRPr>
    </a:lvl7pPr>
    <a:lvl8pPr indent="1600200" defTabSz="457200" latinLnBrk="0">
      <a:lnSpc>
        <a:spcPct val="125000"/>
      </a:lnSpc>
      <a:defRPr sz="2400">
        <a:latin typeface="Avenir"/>
        <a:ea typeface="Avenir"/>
        <a:cs typeface="Avenir"/>
        <a:sym typeface="Avenir Roman"/>
      </a:defRPr>
    </a:lvl8pPr>
    <a:lvl9pPr indent="1828800" defTabSz="457200" latinLnBrk="0">
      <a:lnSpc>
        <a:spcPct val="125000"/>
      </a:lnSpc>
      <a:defRPr sz="2400">
        <a:latin typeface="Avenir"/>
        <a:ea typeface="Avenir"/>
        <a:cs typeface="Avenir"/>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617"/>
          <p:cNvSpPr>
            <a:spLocks noGrp="1" noRot="1" noChangeAspect="1"/>
          </p:cNvSpPr>
          <p:nvPr>
            <p:ph type="sldImg"/>
          </p:nvPr>
        </p:nvSpPr>
        <p:spPr>
          <a:xfrm>
            <a:off x="381000" y="685800"/>
            <a:ext cx="6096000" cy="3429000"/>
          </a:xfrm>
          <a:prstGeom prst="rect">
            <a:avLst/>
          </a:prstGeom>
        </p:spPr>
        <p:txBody>
          <a:bodyPr/>
          <a:lstStyle/>
          <a:p>
            <a:endParaRPr/>
          </a:p>
        </p:txBody>
      </p:sp>
      <p:sp>
        <p:nvSpPr>
          <p:cNvPr id="618" name="Shape 618"/>
          <p:cNvSpPr>
            <a:spLocks noGrp="1"/>
          </p:cNvSpPr>
          <p:nvPr>
            <p:ph type="body" sz="quarter" idx="1"/>
          </p:nvPr>
        </p:nvSpPr>
        <p:spPr>
          <a:prstGeom prst="rect">
            <a:avLst/>
          </a:prstGeom>
        </p:spPr>
        <p:txBody>
          <a:bodyPr/>
          <a:lstStyle/>
          <a:p>
            <a:r>
              <a:rPr lang="en-US" dirty="0"/>
              <a:t>Me: faculty member at JH Bloomberg SPH</a:t>
            </a:r>
          </a:p>
          <a:p>
            <a:r>
              <a:rPr lang="en-US" dirty="0"/>
              <a:t>Staying out of _how_ to use it, focusing on _thinking_ about how we can use these tools safely, effectively, and ethically.</a:t>
            </a:r>
          </a:p>
          <a:p>
            <a:r>
              <a:rPr lang="en-US" dirty="0"/>
              <a:t>Because while there’s a lot of promise in these tools, there's also a lot of potential for negative use of these tools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Shape 745"/>
          <p:cNvSpPr>
            <a:spLocks noGrp="1" noRot="1" noChangeAspect="1"/>
          </p:cNvSpPr>
          <p:nvPr>
            <p:ph type="sldImg"/>
          </p:nvPr>
        </p:nvSpPr>
        <p:spPr>
          <a:xfrm>
            <a:off x="381000" y="685800"/>
            <a:ext cx="6096000" cy="3429000"/>
          </a:xfrm>
          <a:prstGeom prst="rect">
            <a:avLst/>
          </a:prstGeom>
        </p:spPr>
        <p:txBody>
          <a:bodyPr/>
          <a:lstStyle/>
          <a:p>
            <a:endParaRPr/>
          </a:p>
        </p:txBody>
      </p:sp>
      <p:sp>
        <p:nvSpPr>
          <p:cNvPr id="746" name="Shape 746"/>
          <p:cNvSpPr>
            <a:spLocks noGrp="1"/>
          </p:cNvSpPr>
          <p:nvPr>
            <p:ph type="body" sz="quarter" idx="1"/>
          </p:nvPr>
        </p:nvSpPr>
        <p:spPr>
          <a:prstGeom prst="rect">
            <a:avLst/>
          </a:prstGeom>
        </p:spPr>
        <p:txBody>
          <a:bodyPr/>
          <a:lstStyle/>
          <a:p>
            <a:r>
              <a:rPr dirty="0"/>
              <a:t>Let's say we have a vocabulary containing six words-- ate, ball, cheese, mouse, the, green. Then the language model assigns a specific probability to a specific sequence of</a:t>
            </a:r>
            <a:r>
              <a:rPr lang="en-US" dirty="0"/>
              <a:t> each of</a:t>
            </a:r>
            <a:r>
              <a:rPr dirty="0"/>
              <a:t> these words in the vocabulary.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Shape 752"/>
          <p:cNvSpPr>
            <a:spLocks noGrp="1" noRot="1" noChangeAspect="1"/>
          </p:cNvSpPr>
          <p:nvPr>
            <p:ph type="sldImg"/>
          </p:nvPr>
        </p:nvSpPr>
        <p:spPr>
          <a:xfrm>
            <a:off x="381000" y="685800"/>
            <a:ext cx="6096000" cy="3429000"/>
          </a:xfrm>
          <a:prstGeom prst="rect">
            <a:avLst/>
          </a:prstGeom>
        </p:spPr>
        <p:txBody>
          <a:bodyPr/>
          <a:lstStyle/>
          <a:p>
            <a:endParaRPr/>
          </a:p>
        </p:txBody>
      </p:sp>
      <p:sp>
        <p:nvSpPr>
          <p:cNvPr id="753" name="Shape 753"/>
          <p:cNvSpPr>
            <a:spLocks noGrp="1"/>
          </p:cNvSpPr>
          <p:nvPr>
            <p:ph type="body" sz="quarter" idx="1"/>
          </p:nvPr>
        </p:nvSpPr>
        <p:spPr>
          <a:prstGeom prst="rect">
            <a:avLst/>
          </a:prstGeom>
        </p:spPr>
        <p:txBody>
          <a:bodyPr/>
          <a:lstStyle/>
          <a:p>
            <a:r>
              <a:rPr dirty="0"/>
              <a:t>So the language model would say that the sequence "mouse, the, the, cheese, ate" has a very low probability score.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noRot="1" noChangeAspect="1"/>
          </p:cNvSpPr>
          <p:nvPr>
            <p:ph type="sldImg"/>
          </p:nvPr>
        </p:nvSpPr>
        <p:spPr>
          <a:xfrm>
            <a:off x="381000" y="685800"/>
            <a:ext cx="6096000" cy="3429000"/>
          </a:xfrm>
          <a:prstGeom prst="rect">
            <a:avLst/>
          </a:prstGeom>
        </p:spPr>
        <p:txBody>
          <a:bodyPr/>
          <a:lstStyle/>
          <a:p>
            <a:endParaRPr/>
          </a:p>
        </p:txBody>
      </p:sp>
      <p:sp>
        <p:nvSpPr>
          <p:cNvPr id="760" name="Shape 760"/>
          <p:cNvSpPr>
            <a:spLocks noGrp="1"/>
          </p:cNvSpPr>
          <p:nvPr>
            <p:ph type="body" sz="quarter" idx="1"/>
          </p:nvPr>
        </p:nvSpPr>
        <p:spPr>
          <a:prstGeom prst="rect">
            <a:avLst/>
          </a:prstGeom>
        </p:spPr>
        <p:txBody>
          <a:bodyPr/>
          <a:lstStyle/>
          <a:p>
            <a:r>
              <a:rPr dirty="0"/>
              <a:t>And the language model would say that the sequence "the, cheese, ate, the, mouse" also has a pretty low probability score, although not as low as the </a:t>
            </a:r>
            <a:r>
              <a:rPr lang="en-US" dirty="0"/>
              <a:t>last example</a:t>
            </a:r>
            <a:r>
              <a:rPr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a:spLocks noGrp="1" noRot="1" noChangeAspect="1"/>
          </p:cNvSpPr>
          <p:nvPr>
            <p:ph type="sldImg"/>
          </p:nvPr>
        </p:nvSpPr>
        <p:spPr>
          <a:xfrm>
            <a:off x="381000" y="685800"/>
            <a:ext cx="6096000" cy="3429000"/>
          </a:xfrm>
          <a:prstGeom prst="rect">
            <a:avLst/>
          </a:prstGeom>
        </p:spPr>
        <p:txBody>
          <a:bodyPr/>
          <a:lstStyle/>
          <a:p>
            <a:endParaRPr/>
          </a:p>
        </p:txBody>
      </p:sp>
      <p:sp>
        <p:nvSpPr>
          <p:cNvPr id="767" name="Shape 767"/>
          <p:cNvSpPr>
            <a:spLocks noGrp="1"/>
          </p:cNvSpPr>
          <p:nvPr>
            <p:ph type="body" sz="quarter" idx="1"/>
          </p:nvPr>
        </p:nvSpPr>
        <p:spPr>
          <a:prstGeom prst="rect">
            <a:avLst/>
          </a:prstGeom>
        </p:spPr>
        <p:txBody>
          <a:bodyPr/>
          <a:lstStyle/>
          <a:p>
            <a:r>
              <a:rPr dirty="0"/>
              <a:t>The model would assign a much higher probability to the sequence of words "the, mouse, ate, the, cheese." So why would it assign that particular sequence a much higher probability? They're just words, right? Well, the model itself has code, algorithms that evaluate both the syntactic probability of a sequence of words as well as a world knowledge about how those words are used in the real world. And it gets both of these things from its training data from the trillions of pieces of text that it processes when the model is being trained. It also gets some foundational knowledge about how the English language works, in this case, from the decades of research and commercial deployment of dictation software, like Siri or Dragon NaturallySpeaking.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a:spLocks noGrp="1" noRot="1" noChangeAspect="1"/>
          </p:cNvSpPr>
          <p:nvPr>
            <p:ph type="sldImg"/>
          </p:nvPr>
        </p:nvSpPr>
        <p:spPr>
          <a:xfrm>
            <a:off x="381000" y="685800"/>
            <a:ext cx="6096000" cy="3429000"/>
          </a:xfrm>
          <a:prstGeom prst="rect">
            <a:avLst/>
          </a:prstGeom>
        </p:spPr>
        <p:txBody>
          <a:bodyPr/>
          <a:lstStyle/>
          <a:p>
            <a:endParaRPr/>
          </a:p>
        </p:txBody>
      </p:sp>
      <p:sp>
        <p:nvSpPr>
          <p:cNvPr id="775" name="Shape 775"/>
          <p:cNvSpPr>
            <a:spLocks noGrp="1"/>
          </p:cNvSpPr>
          <p:nvPr>
            <p:ph type="body" sz="quarter" idx="1"/>
          </p:nvPr>
        </p:nvSpPr>
        <p:spPr>
          <a:prstGeom prst="rect">
            <a:avLst/>
          </a:prstGeom>
        </p:spPr>
        <p:txBody>
          <a:bodyPr/>
          <a:lstStyle/>
          <a:p>
            <a:r>
              <a:rPr dirty="0"/>
              <a:t>So the sequence "mouse, the, the, cheese, ate" gets a very low syntactic probability score because the algorithms inside the model say, this is not how these words go together in the </a:t>
            </a:r>
            <a:r>
              <a:rPr lang="en-US" dirty="0"/>
              <a:t>English language</a:t>
            </a:r>
            <a:r>
              <a:rPr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Shape 782"/>
          <p:cNvSpPr>
            <a:spLocks noGrp="1" noRot="1" noChangeAspect="1"/>
          </p:cNvSpPr>
          <p:nvPr>
            <p:ph type="sldImg"/>
          </p:nvPr>
        </p:nvSpPr>
        <p:spPr>
          <a:xfrm>
            <a:off x="381000" y="685800"/>
            <a:ext cx="6096000" cy="3429000"/>
          </a:xfrm>
          <a:prstGeom prst="rect">
            <a:avLst/>
          </a:prstGeom>
        </p:spPr>
        <p:txBody>
          <a:bodyPr/>
          <a:lstStyle/>
          <a:p>
            <a:endParaRPr/>
          </a:p>
        </p:txBody>
      </p:sp>
      <p:sp>
        <p:nvSpPr>
          <p:cNvPr id="783" name="Shape 783"/>
          <p:cNvSpPr>
            <a:spLocks noGrp="1"/>
          </p:cNvSpPr>
          <p:nvPr>
            <p:ph type="body" sz="quarter" idx="1"/>
          </p:nvPr>
        </p:nvSpPr>
        <p:spPr>
          <a:prstGeom prst="rect">
            <a:avLst/>
          </a:prstGeom>
        </p:spPr>
        <p:txBody>
          <a:bodyPr/>
          <a:lstStyle/>
          <a:p>
            <a:r>
              <a:rPr dirty="0"/>
              <a:t>The sequence "the, cheese, ate, the, mouse" also gets a fairly low probability because the world knowledge that the model has gained through its training also says, uh uh, cheese doesn't eat mice. Mice eat cheese.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Shape 790"/>
          <p:cNvSpPr>
            <a:spLocks noGrp="1" noRot="1" noChangeAspect="1"/>
          </p:cNvSpPr>
          <p:nvPr>
            <p:ph type="sldImg"/>
          </p:nvPr>
        </p:nvSpPr>
        <p:spPr>
          <a:xfrm>
            <a:off x="381000" y="685800"/>
            <a:ext cx="6096000" cy="3429000"/>
          </a:xfrm>
          <a:prstGeom prst="rect">
            <a:avLst/>
          </a:prstGeom>
        </p:spPr>
        <p:txBody>
          <a:bodyPr/>
          <a:lstStyle/>
          <a:p>
            <a:endParaRPr/>
          </a:p>
        </p:txBody>
      </p:sp>
      <p:sp>
        <p:nvSpPr>
          <p:cNvPr id="791" name="Shape 791"/>
          <p:cNvSpPr>
            <a:spLocks noGrp="1"/>
          </p:cNvSpPr>
          <p:nvPr>
            <p:ph type="body" sz="quarter" idx="1"/>
          </p:nvPr>
        </p:nvSpPr>
        <p:spPr>
          <a:prstGeom prst="rect">
            <a:avLst/>
          </a:prstGeom>
        </p:spPr>
        <p:txBody>
          <a:bodyPr/>
          <a:lstStyle/>
          <a:p>
            <a:r>
              <a:rPr dirty="0"/>
              <a:t>But the sequence "the, mouse, ate, the, cheese" gets a much higher probability because, during its training, </a:t>
            </a:r>
            <a:r>
              <a:rPr lang="en-US" dirty="0"/>
              <a:t>the model</a:t>
            </a:r>
            <a:r>
              <a:rPr dirty="0"/>
              <a:t> has learned that this sequence has both good syntactic probability and world knowledge probability. So if someone were to type in the words "the, mouse," </a:t>
            </a:r>
            <a:r>
              <a:rPr lang="en-US" dirty="0"/>
              <a:t>into a tool like ChatGPT, </a:t>
            </a:r>
            <a:r>
              <a:rPr dirty="0"/>
              <a:t>the large language model would probably guess "</a:t>
            </a:r>
            <a:r>
              <a:rPr lang="en-US" dirty="0"/>
              <a:t>ate </a:t>
            </a:r>
            <a:r>
              <a:rPr dirty="0"/>
              <a:t>the</a:t>
            </a:r>
            <a:r>
              <a:rPr lang="en-US" dirty="0"/>
              <a:t> </a:t>
            </a:r>
            <a:r>
              <a:rPr dirty="0"/>
              <a:t>cheese" as being the next couple of words because that particular sequence of words has a much higher probability than other sequences of the same words.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47FB6-2416-E07E-0604-F076063706EA}"/>
            </a:ext>
          </a:extLst>
        </p:cNvPr>
        <p:cNvGrpSpPr/>
        <p:nvPr/>
      </p:nvGrpSpPr>
      <p:grpSpPr>
        <a:xfrm>
          <a:off x="0" y="0"/>
          <a:ext cx="0" cy="0"/>
          <a:chOff x="0" y="0"/>
          <a:chExt cx="0" cy="0"/>
        </a:xfrm>
      </p:grpSpPr>
      <p:sp>
        <p:nvSpPr>
          <p:cNvPr id="845" name="Shape 845">
            <a:extLst>
              <a:ext uri="{FF2B5EF4-FFF2-40B4-BE49-F238E27FC236}">
                <a16:creationId xmlns:a16="http://schemas.microsoft.com/office/drawing/2014/main" id="{59240EC0-F565-E6F4-70B7-AB7F72C2EAA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846" name="Shape 846">
            <a:extLst>
              <a:ext uri="{FF2B5EF4-FFF2-40B4-BE49-F238E27FC236}">
                <a16:creationId xmlns:a16="http://schemas.microsoft.com/office/drawing/2014/main" id="{57171189-C464-1074-2AF9-B46EF505B585}"/>
              </a:ext>
            </a:extLst>
          </p:cNvPr>
          <p:cNvSpPr>
            <a:spLocks noGrp="1"/>
          </p:cNvSpPr>
          <p:nvPr>
            <p:ph type="body" sz="quarter" idx="1"/>
          </p:nvPr>
        </p:nvSpPr>
        <p:spPr>
          <a:prstGeom prst="rect">
            <a:avLst/>
          </a:prstGeom>
        </p:spPr>
        <p:txBody>
          <a:bodyPr/>
          <a:lstStyle/>
          <a:p>
            <a:r>
              <a:rPr lang="en-US" dirty="0"/>
              <a:t>Behind the scenes, things are _vastly_ more complicated, using multiple tree of thought processes in a loop</a:t>
            </a:r>
            <a:endParaRPr dirty="0"/>
          </a:p>
        </p:txBody>
      </p:sp>
    </p:spTree>
    <p:extLst>
      <p:ext uri="{BB962C8B-B14F-4D97-AF65-F5344CB8AC3E}">
        <p14:creationId xmlns:p14="http://schemas.microsoft.com/office/powerpoint/2010/main" val="4183531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Shape 845"/>
          <p:cNvSpPr>
            <a:spLocks noGrp="1" noRot="1" noChangeAspect="1"/>
          </p:cNvSpPr>
          <p:nvPr>
            <p:ph type="sldImg"/>
          </p:nvPr>
        </p:nvSpPr>
        <p:spPr>
          <a:xfrm>
            <a:off x="381000" y="685800"/>
            <a:ext cx="6096000" cy="3429000"/>
          </a:xfrm>
          <a:prstGeom prst="rect">
            <a:avLst/>
          </a:prstGeom>
        </p:spPr>
        <p:txBody>
          <a:bodyPr/>
          <a:lstStyle/>
          <a:p>
            <a:endParaRPr/>
          </a:p>
        </p:txBody>
      </p:sp>
      <p:sp>
        <p:nvSpPr>
          <p:cNvPr id="846" name="Shape 846"/>
          <p:cNvSpPr>
            <a:spLocks noGrp="1"/>
          </p:cNvSpPr>
          <p:nvPr>
            <p:ph type="body" sz="quarter" idx="1"/>
          </p:nvPr>
        </p:nvSpPr>
        <p:spPr>
          <a:prstGeom prst="rect">
            <a:avLst/>
          </a:prstGeom>
        </p:spPr>
        <p:txBody>
          <a:bodyPr/>
          <a:lstStyle/>
          <a:p>
            <a:r>
              <a:rPr dirty="0"/>
              <a:t>But it all still boils down to this simple probability. That's how </a:t>
            </a:r>
            <a:r>
              <a:rPr lang="en-US" dirty="0"/>
              <a:t>tools</a:t>
            </a:r>
            <a:r>
              <a:rPr dirty="0"/>
              <a:t> </a:t>
            </a:r>
            <a:r>
              <a:rPr lang="en-US" dirty="0"/>
              <a:t>like ChatGPT or Claude or Google Gemini </a:t>
            </a:r>
            <a:r>
              <a:rPr dirty="0"/>
              <a:t>work</a:t>
            </a:r>
            <a:r>
              <a:rPr lang="en-US" dirty="0"/>
              <a:t> at their core</a:t>
            </a:r>
            <a:r>
              <a:rPr dirty="0"/>
              <a:t>. And remember, these are probabilities, not certainties. These are predictions, not facts.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hape 851"/>
          <p:cNvSpPr>
            <a:spLocks noGrp="1" noRot="1" noChangeAspect="1"/>
          </p:cNvSpPr>
          <p:nvPr>
            <p:ph type="sldImg"/>
          </p:nvPr>
        </p:nvSpPr>
        <p:spPr>
          <a:xfrm>
            <a:off x="381000" y="685800"/>
            <a:ext cx="6096000" cy="3429000"/>
          </a:xfrm>
          <a:prstGeom prst="rect">
            <a:avLst/>
          </a:prstGeom>
        </p:spPr>
        <p:txBody>
          <a:bodyPr/>
          <a:lstStyle/>
          <a:p>
            <a:endParaRPr/>
          </a:p>
        </p:txBody>
      </p:sp>
      <p:sp>
        <p:nvSpPr>
          <p:cNvPr id="852" name="Shape 852"/>
          <p:cNvSpPr>
            <a:spLocks noGrp="1"/>
          </p:cNvSpPr>
          <p:nvPr>
            <p:ph type="body" sz="quarter" idx="1"/>
          </p:nvPr>
        </p:nvSpPr>
        <p:spPr>
          <a:prstGeom prst="rect">
            <a:avLst/>
          </a:prstGeom>
        </p:spPr>
        <p:txBody>
          <a:bodyPr/>
          <a:lstStyle/>
          <a:p>
            <a:r>
              <a:rPr dirty="0"/>
              <a:t>How does a large language model (LLM) like ChatGPT predict the next word in a sentence?</a:t>
            </a:r>
          </a:p>
          <a:p>
            <a:r>
              <a:rPr dirty="0"/>
              <a:t>A) By using a fixed set of rules</a:t>
            </a:r>
          </a:p>
          <a:p>
            <a:r>
              <a:rPr dirty="0"/>
              <a:t>B) By calculating the probability of word sequences</a:t>
            </a:r>
          </a:p>
          <a:p>
            <a:r>
              <a:rPr dirty="0"/>
              <a:t>C) By randomly selecting words</a:t>
            </a:r>
          </a:p>
          <a:p>
            <a:r>
              <a:rPr dirty="0"/>
              <a:t>D) By following a preset narrative</a:t>
            </a:r>
          </a:p>
          <a:p>
            <a:r>
              <a:rPr dirty="0"/>
              <a:t>Correct Answer: B) By calculating the probability of word sequences</a:t>
            </a:r>
          </a:p>
          <a:p>
            <a:r>
              <a:rPr dirty="0"/>
              <a:t>TF: Asking generative AI the same question multiple times will give you the exact same answer each time. (F)</a:t>
            </a:r>
          </a:p>
          <a:p>
            <a:r>
              <a:rPr dirty="0"/>
              <a:t>What is a fundamental characteristic of how generative AI operates?</a:t>
            </a:r>
          </a:p>
          <a:p>
            <a:r>
              <a:rPr dirty="0"/>
              <a:t>A) They use deterministic algorithms to ensure accuracy.</a:t>
            </a:r>
          </a:p>
          <a:p>
            <a:r>
              <a:rPr dirty="0"/>
              <a:t>B) They require manual input for image details.</a:t>
            </a:r>
          </a:p>
          <a:p>
            <a:r>
              <a:rPr dirty="0"/>
              <a:t>C) They predict and refine outputs based on trained data.</a:t>
            </a:r>
          </a:p>
          <a:p>
            <a:r>
              <a:rPr dirty="0"/>
              <a:t>D) They only use text data for image generation.</a:t>
            </a:r>
          </a:p>
          <a:p>
            <a:r>
              <a:rPr dirty="0"/>
              <a:t>Correct Answer: C) They predict and refine outputs based on trained data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45C6-213C-C047-CA63-0ED5164B02B8}"/>
            </a:ext>
          </a:extLst>
        </p:cNvPr>
        <p:cNvGrpSpPr/>
        <p:nvPr/>
      </p:nvGrpSpPr>
      <p:grpSpPr>
        <a:xfrm>
          <a:off x="0" y="0"/>
          <a:ext cx="0" cy="0"/>
          <a:chOff x="0" y="0"/>
          <a:chExt cx="0" cy="0"/>
        </a:xfrm>
      </p:grpSpPr>
      <p:sp>
        <p:nvSpPr>
          <p:cNvPr id="637" name="Shape 637">
            <a:extLst>
              <a:ext uri="{FF2B5EF4-FFF2-40B4-BE49-F238E27FC236}">
                <a16:creationId xmlns:a16="http://schemas.microsoft.com/office/drawing/2014/main" id="{FF296C8A-466F-4E05-FD9F-9FCF59C6CF6A}"/>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638" name="Shape 638">
            <a:extLst>
              <a:ext uri="{FF2B5EF4-FFF2-40B4-BE49-F238E27FC236}">
                <a16:creationId xmlns:a16="http://schemas.microsoft.com/office/drawing/2014/main" id="{ED117868-2DAD-2988-9180-745544081A1E}"/>
              </a:ext>
            </a:extLst>
          </p:cNvPr>
          <p:cNvSpPr>
            <a:spLocks noGrp="1"/>
          </p:cNvSpPr>
          <p:nvPr>
            <p:ph type="body" sz="quarter" idx="1"/>
          </p:nvPr>
        </p:nvSpPr>
        <p:spPr>
          <a:prstGeom prst="rect">
            <a:avLst/>
          </a:prstGeom>
        </p:spPr>
        <p:txBody>
          <a:bodyPr/>
          <a:lstStyle/>
          <a:p>
            <a:r>
              <a:rPr lang="en-US" dirty="0"/>
              <a:t>There are serious concerns about the influence of generative AI on our healthcare, our well-being, and our culture as a whole. Do we want machine learning models making decisions about who gets medical care and treatment? Do we want generative AI taking notes for our physicians that may omit or obfuscate critical patient details? More generally: do the threats from generative AI outweigh the potential upsides? Because there are upsides.</a:t>
            </a:r>
          </a:p>
        </p:txBody>
      </p:sp>
    </p:spTree>
    <p:extLst>
      <p:ext uri="{BB962C8B-B14F-4D97-AF65-F5344CB8AC3E}">
        <p14:creationId xmlns:p14="http://schemas.microsoft.com/office/powerpoint/2010/main" val="1990706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Shape 856"/>
          <p:cNvSpPr>
            <a:spLocks noGrp="1" noRot="1" noChangeAspect="1"/>
          </p:cNvSpPr>
          <p:nvPr>
            <p:ph type="sldImg"/>
          </p:nvPr>
        </p:nvSpPr>
        <p:spPr>
          <a:xfrm>
            <a:off x="381000" y="685800"/>
            <a:ext cx="6096000" cy="3429000"/>
          </a:xfrm>
          <a:prstGeom prst="rect">
            <a:avLst/>
          </a:prstGeom>
        </p:spPr>
        <p:txBody>
          <a:bodyPr/>
          <a:lstStyle/>
          <a:p>
            <a:endParaRPr/>
          </a:p>
        </p:txBody>
      </p:sp>
      <p:sp>
        <p:nvSpPr>
          <p:cNvPr id="857" name="Shape 857"/>
          <p:cNvSpPr>
            <a:spLocks noGrp="1"/>
          </p:cNvSpPr>
          <p:nvPr>
            <p:ph type="body" sz="quarter" idx="1"/>
          </p:nvPr>
        </p:nvSpPr>
        <p:spPr>
          <a:prstGeom prst="rect">
            <a:avLst/>
          </a:prstGeom>
        </p:spPr>
        <p:txBody>
          <a:bodyPr/>
          <a:lstStyle/>
          <a:p>
            <a:r>
              <a:rPr dirty="0"/>
              <a:t>Correct Answer: B) By calculating the probability of word sequences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xfrm>
            <a:off x="381000" y="685800"/>
            <a:ext cx="6096000" cy="3429000"/>
          </a:xfrm>
          <a:prstGeom prst="rect">
            <a:avLst/>
          </a:prstGeom>
        </p:spPr>
        <p:txBody>
          <a:bodyPr/>
          <a:lstStyle/>
          <a:p>
            <a:endParaRPr/>
          </a:p>
        </p:txBody>
      </p:sp>
      <p:sp>
        <p:nvSpPr>
          <p:cNvPr id="862" name="Shape 862"/>
          <p:cNvSpPr>
            <a:spLocks noGrp="1"/>
          </p:cNvSpPr>
          <p:nvPr>
            <p:ph type="body" sz="quarter" idx="1"/>
          </p:nvPr>
        </p:nvSpPr>
        <p:spPr>
          <a:prstGeom prst="rect">
            <a:avLst/>
          </a:prstGeom>
        </p:spPr>
        <p:txBody>
          <a:bodyPr/>
          <a:lstStyle/>
          <a:p>
            <a:r>
              <a:rPr dirty="0"/>
              <a:t>FALSE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A449B-8BA9-5173-0FC1-E068C3C64ABB}"/>
            </a:ext>
          </a:extLst>
        </p:cNvPr>
        <p:cNvGrpSpPr/>
        <p:nvPr/>
      </p:nvGrpSpPr>
      <p:grpSpPr>
        <a:xfrm>
          <a:off x="0" y="0"/>
          <a:ext cx="0" cy="0"/>
          <a:chOff x="0" y="0"/>
          <a:chExt cx="0" cy="0"/>
        </a:xfrm>
      </p:grpSpPr>
      <p:sp>
        <p:nvSpPr>
          <p:cNvPr id="649" name="Shape 649">
            <a:extLst>
              <a:ext uri="{FF2B5EF4-FFF2-40B4-BE49-F238E27FC236}">
                <a16:creationId xmlns:a16="http://schemas.microsoft.com/office/drawing/2014/main" id="{3FC2D11D-81C7-7271-8CBD-6AE51F3AB37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650" name="Shape 650">
            <a:extLst>
              <a:ext uri="{FF2B5EF4-FFF2-40B4-BE49-F238E27FC236}">
                <a16:creationId xmlns:a16="http://schemas.microsoft.com/office/drawing/2014/main" id="{9D1DECE7-50E6-D02E-F415-C8B356BD399D}"/>
              </a:ext>
            </a:extLst>
          </p:cNvPr>
          <p:cNvSpPr>
            <a:spLocks noGrp="1"/>
          </p:cNvSpPr>
          <p:nvPr>
            <p:ph type="body" sz="quarter" idx="1"/>
          </p:nvPr>
        </p:nvSpPr>
        <p:spPr>
          <a:prstGeom prst="rect">
            <a:avLst/>
          </a:prstGeom>
        </p:spPr>
        <p:txBody>
          <a:bodyPr/>
          <a:lstStyle/>
          <a:p>
            <a:r>
              <a:rPr lang="en-US" dirty="0"/>
              <a:t>Now that we understand how these prediction engines work, let’s shift to thinking about how we and our teams can use them in a considered, responsible way, and that starts with developing governance.</a:t>
            </a:r>
          </a:p>
        </p:txBody>
      </p:sp>
    </p:spTree>
    <p:extLst>
      <p:ext uri="{BB962C8B-B14F-4D97-AF65-F5344CB8AC3E}">
        <p14:creationId xmlns:p14="http://schemas.microsoft.com/office/powerpoint/2010/main" val="256015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4F786-BA29-A828-5B4B-E59DC4582080}"/>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812128B6-C9DE-BAD5-44B1-85DD3C8ACC7D}"/>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ED3A56B4-BA19-E465-BD8A-B86A4365FDDB}"/>
              </a:ext>
            </a:extLst>
          </p:cNvPr>
          <p:cNvSpPr>
            <a:spLocks noGrp="1"/>
          </p:cNvSpPr>
          <p:nvPr>
            <p:ph type="body" sz="quarter" idx="1"/>
          </p:nvPr>
        </p:nvSpPr>
        <p:spPr>
          <a:prstGeom prst="rect">
            <a:avLst/>
          </a:prstGeom>
        </p:spPr>
        <p:txBody>
          <a:bodyPr/>
          <a:lstStyle/>
          <a:p>
            <a:r>
              <a:rPr lang="en-US" dirty="0"/>
              <a:t>Because it’s not a question of “if” you need to deal with generative AI use in the workplace. [click] You need to deal with this.</a:t>
            </a:r>
          </a:p>
          <a:p>
            <a:endParaRPr lang="en-US" dirty="0"/>
          </a:p>
          <a:p>
            <a:r>
              <a:rPr lang="en-US" dirty="0"/>
              <a:t>You cannot secure what you do not govern. You cannot close vulnerabilities you don't know exist. And you cannot know what exists if nobody in your organization has been given the authority to find out. Governance is the apparatus that makes every other thing we talk about today actually work.</a:t>
            </a:r>
            <a:endParaRPr dirty="0"/>
          </a:p>
        </p:txBody>
      </p:sp>
    </p:spTree>
    <p:extLst>
      <p:ext uri="{BB962C8B-B14F-4D97-AF65-F5344CB8AC3E}">
        <p14:creationId xmlns:p14="http://schemas.microsoft.com/office/powerpoint/2010/main" val="263753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3CC1F-1099-8630-3F3C-76103BFA64F7}"/>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DA146E6C-1417-B276-B292-F9D995F7CA3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2D9BFB3D-0921-B1A6-3D7D-5705F0ADBC24}"/>
              </a:ext>
            </a:extLst>
          </p:cNvPr>
          <p:cNvSpPr>
            <a:spLocks noGrp="1"/>
          </p:cNvSpPr>
          <p:nvPr>
            <p:ph type="body" sz="quarter" idx="1"/>
          </p:nvPr>
        </p:nvSpPr>
        <p:spPr>
          <a:prstGeom prst="rect">
            <a:avLst/>
          </a:prstGeom>
        </p:spPr>
        <p:txBody>
          <a:bodyPr/>
          <a:lstStyle/>
          <a:p>
            <a:r>
              <a:rPr lang="en-US" dirty="0"/>
              <a:t>And governance is really about three things: Who decides. Who's accountable. How this holds up over time — especially in a small department with limited staff.</a:t>
            </a:r>
            <a:endParaRPr dirty="0"/>
          </a:p>
        </p:txBody>
      </p:sp>
    </p:spTree>
    <p:extLst>
      <p:ext uri="{BB962C8B-B14F-4D97-AF65-F5344CB8AC3E}">
        <p14:creationId xmlns:p14="http://schemas.microsoft.com/office/powerpoint/2010/main" val="968657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BDD85-709A-7276-3114-1F56753B4C7D}"/>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90D162FF-8C43-9AB6-FB3A-1C9ACA97680B}"/>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8DBB8EE4-3E5C-D7D5-E9FE-8314DD4DE4AD}"/>
              </a:ext>
            </a:extLst>
          </p:cNvPr>
          <p:cNvSpPr>
            <a:spLocks noGrp="1"/>
          </p:cNvSpPr>
          <p:nvPr>
            <p:ph type="body" sz="quarter" idx="1"/>
          </p:nvPr>
        </p:nvSpPr>
        <p:spPr>
          <a:prstGeom prst="rect">
            <a:avLst/>
          </a:prstGeom>
        </p:spPr>
        <p:txBody>
          <a:bodyPr/>
          <a:lstStyle/>
          <a:p>
            <a:r>
              <a:rPr lang="en-US" dirty="0"/>
              <a:t>Right now, in an office in one of your health departments, somebody is pasting something into ChatGPT. They are making a judgment call, in real time, about what's okay to send to that tool and what isn't. [click]
Governance is what turns "somebody" into a named, accountable, reviewable structure. If you can't tell me who in your department is making those calls, you don't have governance. You have hope. And hope is not a plan when dealing with these very sophisticated prediction machines.
Let me show you what happens when hope is the plan.</a:t>
            </a:r>
            <a:endParaRPr dirty="0"/>
          </a:p>
        </p:txBody>
      </p:sp>
    </p:spTree>
    <p:extLst>
      <p:ext uri="{BB962C8B-B14F-4D97-AF65-F5344CB8AC3E}">
        <p14:creationId xmlns:p14="http://schemas.microsoft.com/office/powerpoint/2010/main" val="287628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16984-4296-B42F-5504-D88764653F0B}"/>
            </a:ext>
          </a:extLst>
        </p:cNvPr>
        <p:cNvGrpSpPr/>
        <p:nvPr/>
      </p:nvGrpSpPr>
      <p:grpSpPr>
        <a:xfrm>
          <a:off x="0" y="0"/>
          <a:ext cx="0" cy="0"/>
          <a:chOff x="0" y="0"/>
          <a:chExt cx="0" cy="0"/>
        </a:xfrm>
      </p:grpSpPr>
      <p:sp>
        <p:nvSpPr>
          <p:cNvPr id="637" name="Shape 637">
            <a:extLst>
              <a:ext uri="{FF2B5EF4-FFF2-40B4-BE49-F238E27FC236}">
                <a16:creationId xmlns:a16="http://schemas.microsoft.com/office/drawing/2014/main" id="{79B8F2C9-13B9-C241-90D2-172A5B8F17F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638" name="Shape 638">
            <a:extLst>
              <a:ext uri="{FF2B5EF4-FFF2-40B4-BE49-F238E27FC236}">
                <a16:creationId xmlns:a16="http://schemas.microsoft.com/office/drawing/2014/main" id="{721F8316-75F8-30DD-B026-94F8F8CA04AF}"/>
              </a:ext>
            </a:extLst>
          </p:cNvPr>
          <p:cNvSpPr>
            <a:spLocks noGrp="1"/>
          </p:cNvSpPr>
          <p:nvPr>
            <p:ph type="body" sz="quarter" idx="1"/>
          </p:nvPr>
        </p:nvSpPr>
        <p:spPr>
          <a:prstGeom prst="rect">
            <a:avLst/>
          </a:prstGeom>
        </p:spPr>
        <p:txBody>
          <a:bodyPr/>
          <a:lstStyle/>
          <a:p>
            <a:r>
              <a:rPr lang="en-US" dirty="0"/>
              <a:t>I want to walk you through a scenario. This is not hypothetical. Some version of this is happening in public health departments right now, including — probably — by teams represented in this audience. 
It's Friday afternoon, 4:45. An intake coordinator at a county health department has six case files to finish up before the weekend. One of them is messy — a new client, a difficult intake conversation, the notes are half-typed and half-scrawled. She opens ChatGPT on her work laptop. She pastes in the intake notes. She types: "clean this up into a two-paragraph summary for the case file."
She is not being reckless. She's being efficient. These tools are genuinely good at this. She gets a summary back. She pastes it into the case record. She goes home.
Monday morning. The case file gets routed through normal workflow. A supervisor glances at it. It reads fine. It goes into the system. Nobody notices that a generative AI tool wrote most of it.
On Thursday, the client calls the department. She's upset. She says the summary in her file mentions that she "struggles with housing instability related to a recent separation." She never said that. She had said something similar — that her living situation was stressful — and the AI, trying to be helpful, filled in the gap with something plausible, but something it made up.
At your next department board meeting, a board member who reads the local paper has seen that a client is now filing a complaint. She asks the commissioner a very simple question: Who approved the use of AI with client intake data?
And the honest answer is in many situations: nobody.
Not because anybody did anything wrong. Not because anybody was careless. But because nobody was accountable. No one had been told, this is your decision to make. No inventory existed of what tools were being used. No review happened before something went out the door.
That is what a governance gap looks like. And the fix for it is not a better policy document, although you will absolutely need one of those. The fix is somebody named whose job it is to see that scenario coming and put controls in place before it happens. That's where governance starts.</a:t>
            </a:r>
            <a:endParaRPr dirty="0"/>
          </a:p>
        </p:txBody>
      </p:sp>
    </p:spTree>
    <p:extLst>
      <p:ext uri="{BB962C8B-B14F-4D97-AF65-F5344CB8AC3E}">
        <p14:creationId xmlns:p14="http://schemas.microsoft.com/office/powerpoint/2010/main" val="3642180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C2F65-E8DC-089C-5A96-7ED7A716F9DE}"/>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16C3A424-BFF8-7A5B-2105-64D29E9C2B9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A07EEB98-ED7B-52E8-2FDC-1A93DF8D3B09}"/>
              </a:ext>
            </a:extLst>
          </p:cNvPr>
          <p:cNvSpPr>
            <a:spLocks noGrp="1"/>
          </p:cNvSpPr>
          <p:nvPr>
            <p:ph type="body" sz="quarter" idx="1"/>
          </p:nvPr>
        </p:nvSpPr>
        <p:spPr>
          <a:prstGeom prst="rect">
            <a:avLst/>
          </a:prstGeom>
        </p:spPr>
        <p:txBody>
          <a:bodyPr/>
          <a:lstStyle/>
          <a:p>
            <a:r>
              <a:rPr lang="en-US" dirty="0"/>
              <a:t>OK, I want to do a quick follow-on exercise to this story. Please click the “Raise Hand” button in Zoom and leave your hand raised until the end of this exercise. </a:t>
            </a:r>
            <a:endParaRPr dirty="0"/>
          </a:p>
        </p:txBody>
      </p:sp>
    </p:spTree>
    <p:extLst>
      <p:ext uri="{BB962C8B-B14F-4D97-AF65-F5344CB8AC3E}">
        <p14:creationId xmlns:p14="http://schemas.microsoft.com/office/powerpoint/2010/main" val="921803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95F07-2F9E-2FD7-E55C-793C04521F91}"/>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D79EB826-F9E8-4304-6CC7-47DACA0216F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5811528F-4DA6-536A-DD6E-21FC0BACBBF1}"/>
              </a:ext>
            </a:extLst>
          </p:cNvPr>
          <p:cNvSpPr>
            <a:spLocks noGrp="1"/>
          </p:cNvSpPr>
          <p:nvPr>
            <p:ph type="body" sz="quarter" idx="1"/>
          </p:nvPr>
        </p:nvSpPr>
        <p:spPr>
          <a:prstGeom prst="rect">
            <a:avLst/>
          </a:prstGeom>
        </p:spPr>
        <p:txBody>
          <a:bodyPr/>
          <a:lstStyle/>
          <a:p>
            <a:r>
              <a:rPr lang="en-US" dirty="0"/>
              <a:t>Keep your hands up if [read all four]</a:t>
            </a:r>
          </a:p>
          <a:p>
            <a:endParaRPr lang="en-US" dirty="0"/>
          </a:p>
          <a:p>
            <a:r>
              <a:rPr lang="en-US" dirty="0"/>
              <a:t>NOW, Keep your hand up only if ALL FOUR are true.</a:t>
            </a:r>
          </a:p>
          <a:p>
            <a:endParaRPr lang="en-US" dirty="0"/>
          </a:p>
          <a:p>
            <a:r>
              <a:rPr lang="en-US" dirty="0"/>
              <a:t>That’s a lot of hands</a:t>
            </a:r>
          </a:p>
          <a:p>
            <a:endParaRPr lang="en-US" dirty="0"/>
          </a:p>
          <a:p>
            <a:r>
              <a:rPr lang="en-US" dirty="0"/>
              <a:t>That is what a governance gap looks like in your own department. Same gap as the one in the scenario. And the thing I want you to take away from this moment is: the only reason that scenario hasn’t happened to your department yet is luck. Luck is not a governance strategy. Let me show you what is.</a:t>
            </a:r>
            <a:endParaRPr dirty="0"/>
          </a:p>
        </p:txBody>
      </p:sp>
    </p:spTree>
    <p:extLst>
      <p:ext uri="{BB962C8B-B14F-4D97-AF65-F5344CB8AC3E}">
        <p14:creationId xmlns:p14="http://schemas.microsoft.com/office/powerpoint/2010/main" val="3994917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5007C-DCF4-4DE4-A16A-D144F6C7A95E}"/>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EE080C91-BD1A-BE13-7E5A-B19A0FAC891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821819AA-F606-7A20-30A0-A2D1F0414FC2}"/>
              </a:ext>
            </a:extLst>
          </p:cNvPr>
          <p:cNvSpPr>
            <a:spLocks noGrp="1"/>
          </p:cNvSpPr>
          <p:nvPr>
            <p:ph type="body" sz="quarter" idx="1"/>
          </p:nvPr>
        </p:nvSpPr>
        <p:spPr>
          <a:prstGeom prst="rect">
            <a:avLst/>
          </a:prstGeom>
        </p:spPr>
        <p:txBody>
          <a:bodyPr/>
          <a:lstStyle/>
          <a:p>
            <a:r>
              <a:rPr lang="en-US" dirty="0"/>
              <a:t>So if you go do a quick Google search for an approved AI governance framework, you’ll probably get routed to the National Institute of Standards and Technology (or NIST)'s </a:t>
            </a:r>
            <a:r>
              <a:rPr lang="en-US" sz="2400" b="0" dirty="0">
                <a:latin typeface="Gentona Book" pitchFamily="2" charset="77"/>
              </a:rPr>
              <a:t>AI Risk Management Framework. This is a commonly adopted framework in many federal organizations. And it focuses on four core functions: </a:t>
            </a:r>
            <a:r>
              <a:rPr lang="en-US" dirty="0"/>
              <a:t>Govern. Map. Measure. Manage.</a:t>
            </a:r>
          </a:p>
          <a:p>
            <a:endParaRPr lang="en-US" dirty="0"/>
          </a:p>
          <a:p>
            <a:r>
              <a:rPr lang="en-US" dirty="0"/>
              <a:t>You'll see these four words a lot if you read anything about AI governance over the next year. They usually get presented this way — four equal boxes, four equal functions, like four legs of a stool.
Govern: who decides. Map: what we have. Measure: is it working. Manage: what we do when it fails.
Four equal pieces, right?
But here's the problem with that picture. It's wrong. And if you build your department's AI work on this picture, you will fail in a specific and predictable way.</a:t>
            </a:r>
            <a:endParaRPr dirty="0"/>
          </a:p>
        </p:txBody>
      </p:sp>
    </p:spTree>
    <p:extLst>
      <p:ext uri="{BB962C8B-B14F-4D97-AF65-F5344CB8AC3E}">
        <p14:creationId xmlns:p14="http://schemas.microsoft.com/office/powerpoint/2010/main" val="130871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543A6-74AF-811A-E57F-C6ABECD5A58A}"/>
            </a:ext>
          </a:extLst>
        </p:cNvPr>
        <p:cNvGrpSpPr/>
        <p:nvPr/>
      </p:nvGrpSpPr>
      <p:grpSpPr>
        <a:xfrm>
          <a:off x="0" y="0"/>
          <a:ext cx="0" cy="0"/>
          <a:chOff x="0" y="0"/>
          <a:chExt cx="0" cy="0"/>
        </a:xfrm>
      </p:grpSpPr>
      <p:sp>
        <p:nvSpPr>
          <p:cNvPr id="637" name="Shape 637">
            <a:extLst>
              <a:ext uri="{FF2B5EF4-FFF2-40B4-BE49-F238E27FC236}">
                <a16:creationId xmlns:a16="http://schemas.microsoft.com/office/drawing/2014/main" id="{B0AA9A8F-EBCC-2AE4-BFBB-52EF030530CA}"/>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638" name="Shape 638">
            <a:extLst>
              <a:ext uri="{FF2B5EF4-FFF2-40B4-BE49-F238E27FC236}">
                <a16:creationId xmlns:a16="http://schemas.microsoft.com/office/drawing/2014/main" id="{EFEDD342-B9E6-7439-A82C-690E9D48729D}"/>
              </a:ext>
            </a:extLst>
          </p:cNvPr>
          <p:cNvSpPr>
            <a:spLocks noGrp="1"/>
          </p:cNvSpPr>
          <p:nvPr>
            <p:ph type="body" sz="quarter" idx="1"/>
          </p:nvPr>
        </p:nvSpPr>
        <p:spPr>
          <a:prstGeom prst="rect">
            <a:avLst/>
          </a:prstGeom>
        </p:spPr>
        <p:txBody>
          <a:bodyPr/>
          <a:lstStyle/>
          <a:p>
            <a:r>
              <a:rPr lang="en-US" dirty="0"/>
              <a:t>Study published in March, 2025 by Ethan Mollick and his colleagues at both Wharton and Harvard ; </a:t>
            </a:r>
            <a:r>
              <a:rPr lang="en-US" b="0" i="0" u="none" strike="noStrike" dirty="0">
                <a:solidFill>
                  <a:srgbClr val="363737"/>
                </a:solidFill>
                <a:effectLst/>
                <a:latin typeface="Spectral"/>
              </a:rPr>
              <a:t>randomized controlled trial of 776  white collar professionals at Procter and Gamble</a:t>
            </a:r>
            <a:endParaRPr lang="en-US" dirty="0"/>
          </a:p>
          <a:p>
            <a:r>
              <a:rPr lang="en-US" b="0" i="0" u="none" strike="noStrike" dirty="0">
                <a:solidFill>
                  <a:srgbClr val="363737"/>
                </a:solidFill>
                <a:effectLst/>
                <a:latin typeface="Spectral"/>
              </a:rPr>
              <a:t>Individuals working with AI performed just as well as teams without AI</a:t>
            </a:r>
          </a:p>
          <a:p>
            <a:r>
              <a:rPr lang="en-US" b="0" i="0" u="none" strike="noStrike" dirty="0">
                <a:solidFill>
                  <a:srgbClr val="363737"/>
                </a:solidFill>
                <a:effectLst/>
                <a:latin typeface="Spectral"/>
              </a:rPr>
              <a:t>Teams using AI were significantly more likely to produce these top-tier solutions</a:t>
            </a:r>
            <a:endParaRPr lang="en-US" dirty="0"/>
          </a:p>
          <a:p>
            <a:endParaRPr dirty="0"/>
          </a:p>
        </p:txBody>
      </p:sp>
    </p:spTree>
    <p:extLst>
      <p:ext uri="{BB962C8B-B14F-4D97-AF65-F5344CB8AC3E}">
        <p14:creationId xmlns:p14="http://schemas.microsoft.com/office/powerpoint/2010/main" val="3661949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BCF90-34C7-B224-01FB-EE318BFE9888}"/>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3050EBD6-B9D7-9043-831B-AD6DAF803D23}"/>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E3E61064-CB09-CFC8-A7FC-688D0AB430B8}"/>
              </a:ext>
            </a:extLst>
          </p:cNvPr>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dirty="0"/>
              <a:t>Because here's what the picture actually looks like.
Govern isn't one of four equal functions. It's the foundation. Everything else — mapping your tools, measuring whether they work, managing what happens when they fail — every one of those only exists because somebody was given the authority to do it, somebody was held accountable for whether it got done, and somebody reviewed whether it was still working.
If you don't have governance, you don't get mapping. You get a Word document someone made once and then forgot about. You don't get measurement. You get vibes. You don't get incident management. You get blame.
For public health professionals, governance comes down to four concrete things. 1. Named roles — not ”it should probably look like this," but instead a specific person whose job includes AI oversight. 2. A body that signs off — and by body I mean two or three people with a calendar invite, not </a:t>
            </a:r>
            <a:r>
              <a:rPr lang="en-US" dirty="0" err="1"/>
              <a:t>neccesarily</a:t>
            </a:r>
            <a:r>
              <a:rPr lang="en-US" dirty="0"/>
              <a:t> a formal committee with bylaws. 3. Escalation when things get hard — a clear line for what comes up the chain and what gets handled in place. And 4. a regular review of policy that you actually perform because the AI landscape in May of 2027 will look a lot different than it does today.
</a:t>
            </a:r>
          </a:p>
          <a:p>
            <a:pPr marL="0" marR="0" lvl="0" indent="0" defTabSz="457200" eaLnBrk="1" fontAlgn="auto" latinLnBrk="0" hangingPunct="1">
              <a:lnSpc>
                <a:spcPct val="125000"/>
              </a:lnSpc>
              <a:spcBef>
                <a:spcPts val="0"/>
              </a:spcBef>
              <a:spcAft>
                <a:spcPts val="0"/>
              </a:spcAft>
              <a:buClrTx/>
              <a:buSzTx/>
              <a:buFontTx/>
              <a:buNone/>
              <a:tabLst/>
              <a:defRPr/>
            </a:pPr>
            <a:r>
              <a:rPr lang="en-US" dirty="0"/>
              <a:t>My co-presenter Tatiana Lin will walk you through what a policy document that governance produces might look like. What I want you to hold onto is: if you get the governance right, the policy writes itself. If you get it wrong, the policy is a piece of paper nobody follows _and_ nobody is accountable when something goes wrong, and that's even more important when we talk about security, which we will discuss in just a few minutes.</a:t>
            </a:r>
          </a:p>
          <a:p>
            <a:endParaRPr dirty="0"/>
          </a:p>
        </p:txBody>
      </p:sp>
    </p:spTree>
    <p:extLst>
      <p:ext uri="{BB962C8B-B14F-4D97-AF65-F5344CB8AC3E}">
        <p14:creationId xmlns:p14="http://schemas.microsoft.com/office/powerpoint/2010/main" val="3308743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5207A-FB89-D863-5ED4-4CD05F6EE326}"/>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1D738590-2040-5142-153B-D9F26B2F2F50}"/>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259ADA84-D5F7-877F-44EC-D1804D6E2EC4}"/>
              </a:ext>
            </a:extLst>
          </p:cNvPr>
          <p:cNvSpPr>
            <a:spLocks noGrp="1"/>
          </p:cNvSpPr>
          <p:nvPr>
            <p:ph type="body" sz="quarter" idx="1"/>
          </p:nvPr>
        </p:nvSpPr>
        <p:spPr>
          <a:prstGeom prst="rect">
            <a:avLst/>
          </a:prstGeom>
        </p:spPr>
        <p:txBody>
          <a:bodyPr/>
          <a:lstStyle/>
          <a:p>
            <a:r>
              <a:rPr lang="en-US" dirty="0"/>
              <a:t>Before you build any governance structure, ask these two questions about your department or workgroup. Small departments often skip this step and then build a governance body that can't actually function.
First, Capability. Do we know what we have? What tools are we actually using right now — not what has been officially authorized, what people are actually using? Which vendors in your stack just added AI features last quarter without telling you? And do we have someone — contract IT, a regional partner, the neighboring county's CIO — who can look at a contract involving AI and tell you whether it's safe?
Then, Capacity. Do we have the people? Who chairs this governance body? Who reviews AI outputs before something goes out under your department's letterhead? Who handles an incident at 9 PM on a Tuesday?
If the honest answer to any of these is "I don't know" — that’s OK! That is now your first governance decision.
And for rural counties, where I know resources and especially personnel can be constrained, you do have a real option: share capability across counties. A joint AI governance body covering multi-county districts, or a memorandum of understanding with the county next door on incident response. are both are legitimate and both can work without everyone having to hire new people.</a:t>
            </a:r>
            <a:endParaRPr dirty="0"/>
          </a:p>
        </p:txBody>
      </p:sp>
    </p:spTree>
    <p:extLst>
      <p:ext uri="{BB962C8B-B14F-4D97-AF65-F5344CB8AC3E}">
        <p14:creationId xmlns:p14="http://schemas.microsoft.com/office/powerpoint/2010/main" val="2108347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B5E31-7D96-AA16-5806-D860530F1231}"/>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EEEC1F81-B176-2302-3957-BB820AF127C3}"/>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97755611-9D3E-F72F-622A-EAE261E174C3}"/>
              </a:ext>
            </a:extLst>
          </p:cNvPr>
          <p:cNvSpPr>
            <a:spLocks noGrp="1"/>
          </p:cNvSpPr>
          <p:nvPr>
            <p:ph type="body" sz="quarter" idx="1"/>
          </p:nvPr>
        </p:nvSpPr>
        <p:spPr>
          <a:prstGeom prst="rect">
            <a:avLst/>
          </a:prstGeom>
        </p:spPr>
        <p:txBody>
          <a:bodyPr/>
          <a:lstStyle/>
          <a:p>
            <a:r>
              <a:rPr lang="en-US" dirty="0"/>
              <a:t>There are the five pieces of a functioning governance structure. And because I know that not every county in Ohio is the same size, has the same population, or has the same resources, I want to give you ways of thinking about implementing this for both more urban and more rural counties.</a:t>
            </a:r>
            <a:endParaRPr dirty="0"/>
          </a:p>
        </p:txBody>
      </p:sp>
    </p:spTree>
    <p:extLst>
      <p:ext uri="{BB962C8B-B14F-4D97-AF65-F5344CB8AC3E}">
        <p14:creationId xmlns:p14="http://schemas.microsoft.com/office/powerpoint/2010/main" val="1718834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DB8-2E84-FB8E-58EC-9525A4F09639}"/>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27788146-9AD6-9B00-CBA0-6A562681DD2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0F6A0ADE-CC62-79DC-0A4D-2833B10409D8}"/>
              </a:ext>
            </a:extLst>
          </p:cNvPr>
          <p:cNvSpPr>
            <a:spLocks noGrp="1"/>
          </p:cNvSpPr>
          <p:nvPr>
            <p:ph type="body" sz="quarter" idx="1"/>
          </p:nvPr>
        </p:nvSpPr>
        <p:spPr>
          <a:prstGeom prst="rect">
            <a:avLst/>
          </a:prstGeom>
        </p:spPr>
        <p:txBody>
          <a:bodyPr/>
          <a:lstStyle/>
          <a:p>
            <a:r>
              <a:rPr lang="en-US" dirty="0"/>
              <a:t>First — a named oversight body. In a county with more resources, this means a real AI committee, five to seven members across IT, legal, programs, and leadership. In a county with less resources, this means two or three people with other jobs, meeting monthly. In a health department with fourteen staff, in a county of 24,000 people, an "AI committee" can be the deputy commissioner, the person who runs environmental health, and their contract IT vendor. They meet on the first Tuesday of each month for forty-five minutes. That is a legitimate governance body. The word "committee" is not the point. The word "named" is the point.</a:t>
            </a:r>
            <a:endParaRPr dirty="0"/>
          </a:p>
        </p:txBody>
      </p:sp>
    </p:spTree>
    <p:extLst>
      <p:ext uri="{BB962C8B-B14F-4D97-AF65-F5344CB8AC3E}">
        <p14:creationId xmlns:p14="http://schemas.microsoft.com/office/powerpoint/2010/main" val="77099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3528B-1392-5EC7-7249-A8A6F4958313}"/>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1C59CB0D-98C1-EEE1-214C-155BCFAE4268}"/>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D6203D5F-0647-8E45-22A4-FD9DB906E54A}"/>
              </a:ext>
            </a:extLst>
          </p:cNvPr>
          <p:cNvSpPr>
            <a:spLocks noGrp="1"/>
          </p:cNvSpPr>
          <p:nvPr>
            <p:ph type="body" sz="quarter" idx="1"/>
          </p:nvPr>
        </p:nvSpPr>
        <p:spPr>
          <a:prstGeom prst="rect">
            <a:avLst/>
          </a:prstGeom>
        </p:spPr>
        <p:txBody>
          <a:bodyPr/>
          <a:lstStyle/>
          <a:p>
            <a:r>
              <a:rPr lang="en-US" dirty="0"/>
              <a:t>Second — a chair. In a larger county with more resources, this should be a dedicated role, often deputy commissioner or CIO. In a more rural county, this can be anyone in management really. They have authority to pause any AI use, approve any new AI tool, and call an emergency review. Having one decision maker is a good thing because when things get hard, people know who to call.</a:t>
            </a:r>
            <a:endParaRPr dirty="0"/>
          </a:p>
        </p:txBody>
      </p:sp>
    </p:spTree>
    <p:extLst>
      <p:ext uri="{BB962C8B-B14F-4D97-AF65-F5344CB8AC3E}">
        <p14:creationId xmlns:p14="http://schemas.microsoft.com/office/powerpoint/2010/main" val="2558608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AEEDB-C54E-BBA4-C0D3-FD900746D975}"/>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CCB30FE4-2039-FC8C-C3FC-1C74C3106DBD}"/>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BB696DEF-97D9-1B58-EEBA-24E61E8F1003}"/>
              </a:ext>
            </a:extLst>
          </p:cNvPr>
          <p:cNvSpPr>
            <a:spLocks noGrp="1"/>
          </p:cNvSpPr>
          <p:nvPr>
            <p:ph type="body" sz="quarter" idx="1"/>
          </p:nvPr>
        </p:nvSpPr>
        <p:spPr>
          <a:prstGeom prst="rect">
            <a:avLst/>
          </a:prstGeom>
        </p:spPr>
        <p:txBody>
          <a:bodyPr/>
          <a:lstStyle/>
          <a:p>
            <a:r>
              <a:rPr lang="en-US" dirty="0"/>
              <a:t>Third — an escalation path. In a more urban setting with more staff, you would have tiers of escalation. Routine stuff handled by staff, new tools reviewed by the governance body, high-risk decisions approved by the commissioner. In a rural department, escalation might be summed up in one sentence: "if it's personal health information or PHI or public-facing, it comes to the governance chair." That's the whole escalation policy. One rule, and very staff member knows it. 
</a:t>
            </a:r>
            <a:endParaRPr dirty="0"/>
          </a:p>
        </p:txBody>
      </p:sp>
    </p:spTree>
    <p:extLst>
      <p:ext uri="{BB962C8B-B14F-4D97-AF65-F5344CB8AC3E}">
        <p14:creationId xmlns:p14="http://schemas.microsoft.com/office/powerpoint/2010/main" val="2815534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DB054-0449-9CD4-B7E5-F87049A765DC}"/>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201F8B57-0DAB-AAF8-49C4-BCB9B4AC6C34}"/>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73CDA57E-3C21-6DFA-EBCF-5C2920D0D5AE}"/>
              </a:ext>
            </a:extLst>
          </p:cNvPr>
          <p:cNvSpPr>
            <a:spLocks noGrp="1"/>
          </p:cNvSpPr>
          <p:nvPr>
            <p:ph type="body" sz="quarter" idx="1"/>
          </p:nvPr>
        </p:nvSpPr>
        <p:spPr>
          <a:prstGeom prst="rect">
            <a:avLst/>
          </a:prstGeom>
        </p:spPr>
        <p:txBody>
          <a:bodyPr/>
          <a:lstStyle/>
          <a:p>
            <a:r>
              <a:rPr lang="en-US" dirty="0"/>
              <a:t>Fourth — a review cadence. Quarterly meetings and annual review if you're bigger. Annual review plus a trigger about new vendors if you're smaller. The trigger matters because you don't want a vendor who renews a contract and slipping AI into the renewal without flagging it. If your only review is annual, you miss it. If your review trigger is "any new or renewed AI-involved contract," you're going to catch it.
</a:t>
            </a:r>
            <a:endParaRPr dirty="0"/>
          </a:p>
        </p:txBody>
      </p:sp>
    </p:spTree>
    <p:extLst>
      <p:ext uri="{BB962C8B-B14F-4D97-AF65-F5344CB8AC3E}">
        <p14:creationId xmlns:p14="http://schemas.microsoft.com/office/powerpoint/2010/main" val="1596955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35109-EBA4-42D6-EF7E-7041D488D142}"/>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774AFEF4-BCF1-5250-1298-C1CD194497E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C971B179-7333-494E-85CF-BC60BF4AC53C}"/>
              </a:ext>
            </a:extLst>
          </p:cNvPr>
          <p:cNvSpPr>
            <a:spLocks noGrp="1"/>
          </p:cNvSpPr>
          <p:nvPr>
            <p:ph type="body" sz="quarter" idx="1"/>
          </p:nvPr>
        </p:nvSpPr>
        <p:spPr>
          <a:prstGeom prst="rect">
            <a:avLst/>
          </a:prstGeom>
        </p:spPr>
        <p:txBody>
          <a:bodyPr/>
          <a:lstStyle/>
          <a:p>
            <a:r>
              <a:rPr lang="en-US" dirty="0"/>
              <a:t>Fifth — a decision record. This is the one that so many departments skip, and it's the one that matters most for security. When you have more resources, you can have formal minutes, a decision log, an inventory of approved and rejected tools. In a smaller department, you can have a shared spreadsheet with one line per decision — date, tool, decision, and who made that decision. That's enough. </a:t>
            </a:r>
          </a:p>
          <a:p>
            <a:endParaRPr lang="en-US" dirty="0"/>
          </a:p>
          <a:p>
            <a:r>
              <a:rPr lang="en-US" dirty="0"/>
              <a:t>What you cannot do is have no record. Because the day something goes wrong, and your board or an executive or a state-level deputy asks the question "who approved this?" — which is exactly the question that got asked in the scenario I opened with — you need to be able to answer it. A spreadsheet answers it. Hope does not.</a:t>
            </a:r>
            <a:endParaRPr dirty="0"/>
          </a:p>
        </p:txBody>
      </p:sp>
    </p:spTree>
    <p:extLst>
      <p:ext uri="{BB962C8B-B14F-4D97-AF65-F5344CB8AC3E}">
        <p14:creationId xmlns:p14="http://schemas.microsoft.com/office/powerpoint/2010/main" val="2414469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93799-18F1-7D1C-F169-462549F17394}"/>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F7226E67-3DFA-F434-1068-AEE33D3A5338}"/>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8C6C94F4-C154-2E7E-EE46-DACC30C69C0B}"/>
              </a:ext>
            </a:extLst>
          </p:cNvPr>
          <p:cNvSpPr>
            <a:spLocks noGrp="1"/>
          </p:cNvSpPr>
          <p:nvPr>
            <p:ph type="body" sz="quarter" idx="1"/>
          </p:nvPr>
        </p:nvSpPr>
        <p:spPr>
          <a:prstGeom prst="rect">
            <a:avLst/>
          </a:prstGeom>
        </p:spPr>
        <p:txBody>
          <a:bodyPr/>
          <a:lstStyle/>
          <a:p>
            <a:r>
              <a:rPr lang="en-US" dirty="0"/>
              <a:t>So this week — this week — you can take the first move toward having real AI governance.
You need four people to take one hour to answer one question. Who decides what, and where is it written down? Answer that question, and you have the beginnings of real governance.
</a:t>
            </a:r>
            <a:endParaRPr dirty="0"/>
          </a:p>
        </p:txBody>
      </p:sp>
    </p:spTree>
    <p:extLst>
      <p:ext uri="{BB962C8B-B14F-4D97-AF65-F5344CB8AC3E}">
        <p14:creationId xmlns:p14="http://schemas.microsoft.com/office/powerpoint/2010/main" val="2854248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41844-8389-37FE-ACE9-3013089B672C}"/>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4B1FC2E8-2A35-CA8B-655D-1A0D9932B05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62A5E500-90FE-67EF-620C-91916B2FED89}"/>
              </a:ext>
            </a:extLst>
          </p:cNvPr>
          <p:cNvSpPr>
            <a:spLocks noGrp="1"/>
          </p:cNvSpPr>
          <p:nvPr>
            <p:ph type="body" sz="quarter" idx="1"/>
          </p:nvPr>
        </p:nvSpPr>
        <p:spPr>
          <a:prstGeom prst="rect">
            <a:avLst/>
          </a:prstGeom>
        </p:spPr>
        <p:txBody>
          <a:bodyPr/>
          <a:lstStyle/>
          <a:p>
            <a:r>
              <a:rPr lang="en-US" dirty="0"/>
              <a:t>Governance matters because when it comes to security and vulnerability, generative AI changes what you're protecting.</a:t>
            </a:r>
          </a:p>
          <a:p>
            <a:endParaRPr lang="en-US" dirty="0"/>
          </a:p>
          <a:p>
            <a:r>
              <a:rPr lang="en-US" dirty="0"/>
              <a:t>Before generative AI, the things you had to secure were the things you recognized: servers. Files. Email. Known attack surfaces. And governance meant securing known assets.
Generative AI introduces new categories of things to protect — things most of your existing policies weren't written for. Data you didn't realize was flowing out of your department, because an employee copied it into a prompt. Outputs that look authoritative but contain fabricated information. Vendors whose systems are now opaque to you because their AI components came from somewhere else.
You cannot secure what you do not govern. And you cannot govern what you do not know exists.</a:t>
            </a:r>
            <a:endParaRPr dirty="0"/>
          </a:p>
        </p:txBody>
      </p:sp>
    </p:spTree>
    <p:extLst>
      <p:ext uri="{BB962C8B-B14F-4D97-AF65-F5344CB8AC3E}">
        <p14:creationId xmlns:p14="http://schemas.microsoft.com/office/powerpoint/2010/main" val="292048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AC3A6-F98B-8407-6ACE-0AC12F67E9F3}"/>
            </a:ext>
          </a:extLst>
        </p:cNvPr>
        <p:cNvGrpSpPr/>
        <p:nvPr/>
      </p:nvGrpSpPr>
      <p:grpSpPr>
        <a:xfrm>
          <a:off x="0" y="0"/>
          <a:ext cx="0" cy="0"/>
          <a:chOff x="0" y="0"/>
          <a:chExt cx="0" cy="0"/>
        </a:xfrm>
      </p:grpSpPr>
      <p:sp>
        <p:nvSpPr>
          <p:cNvPr id="637" name="Shape 637">
            <a:extLst>
              <a:ext uri="{FF2B5EF4-FFF2-40B4-BE49-F238E27FC236}">
                <a16:creationId xmlns:a16="http://schemas.microsoft.com/office/drawing/2014/main" id="{B47DEDFC-D3F1-2DDF-2FD3-39AEEB83128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638" name="Shape 638">
            <a:extLst>
              <a:ext uri="{FF2B5EF4-FFF2-40B4-BE49-F238E27FC236}">
                <a16:creationId xmlns:a16="http://schemas.microsoft.com/office/drawing/2014/main" id="{2ED28997-96F5-B2E1-D288-312FC5EFD920}"/>
              </a:ext>
            </a:extLst>
          </p:cNvPr>
          <p:cNvSpPr>
            <a:spLocks noGrp="1"/>
          </p:cNvSpPr>
          <p:nvPr>
            <p:ph type="body" sz="quarter" idx="1"/>
          </p:nvPr>
        </p:nvSpPr>
        <p:spPr>
          <a:prstGeom prst="rect">
            <a:avLst/>
          </a:prstGeom>
        </p:spPr>
        <p:txBody>
          <a:bodyPr/>
          <a:lstStyle/>
          <a:p>
            <a:r>
              <a:rPr lang="en-US" b="0" i="0" u="none" strike="noStrike" dirty="0">
                <a:solidFill>
                  <a:srgbClr val="333333"/>
                </a:solidFill>
                <a:effectLst/>
                <a:latin typeface="freight-text-pro"/>
              </a:rPr>
              <a:t>So for every potential advancement in using generative AI tools, there’s some equal measure of peril. My objective is that you leave this session today armed with a set of tools that will help you critically evaluate using and mitigating the risks of generative AI in your everyday public health work.</a:t>
            </a:r>
            <a:endParaRPr dirty="0"/>
          </a:p>
        </p:txBody>
      </p:sp>
    </p:spTree>
    <p:extLst>
      <p:ext uri="{BB962C8B-B14F-4D97-AF65-F5344CB8AC3E}">
        <p14:creationId xmlns:p14="http://schemas.microsoft.com/office/powerpoint/2010/main" val="3837200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0C665-DEC5-7A5E-CB56-C8D6819AB4CF}"/>
            </a:ext>
          </a:extLst>
        </p:cNvPr>
        <p:cNvGrpSpPr/>
        <p:nvPr/>
      </p:nvGrpSpPr>
      <p:grpSpPr>
        <a:xfrm>
          <a:off x="0" y="0"/>
          <a:ext cx="0" cy="0"/>
          <a:chOff x="0" y="0"/>
          <a:chExt cx="0" cy="0"/>
        </a:xfrm>
      </p:grpSpPr>
      <p:sp>
        <p:nvSpPr>
          <p:cNvPr id="649" name="Shape 649">
            <a:extLst>
              <a:ext uri="{FF2B5EF4-FFF2-40B4-BE49-F238E27FC236}">
                <a16:creationId xmlns:a16="http://schemas.microsoft.com/office/drawing/2014/main" id="{61E2C348-D6D8-B053-D2B0-7410E54C0974}"/>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650" name="Shape 650">
            <a:extLst>
              <a:ext uri="{FF2B5EF4-FFF2-40B4-BE49-F238E27FC236}">
                <a16:creationId xmlns:a16="http://schemas.microsoft.com/office/drawing/2014/main" id="{DFEE13A8-FD8E-9FB4-4B73-99A93D340ABB}"/>
              </a:ext>
            </a:extLst>
          </p:cNvPr>
          <p:cNvSpPr>
            <a:spLocks noGrp="1"/>
          </p:cNvSpPr>
          <p:nvPr>
            <p:ph type="body" sz="quarter" idx="1"/>
          </p:nvPr>
        </p:nvSpPr>
        <p:spPr>
          <a:prstGeom prst="rect">
            <a:avLst/>
          </a:prstGeom>
        </p:spPr>
        <p:txBody>
          <a:bodyPr/>
          <a:lstStyle/>
          <a:p>
            <a:r>
              <a:rPr lang="en-US" dirty="0"/>
              <a:t>Which is exactly what I want to talk about next — what generative AI actually looks like from a security perspective, where the new vulnerabilities are, and what you can actually do about them.</a:t>
            </a:r>
          </a:p>
        </p:txBody>
      </p:sp>
    </p:spTree>
    <p:extLst>
      <p:ext uri="{BB962C8B-B14F-4D97-AF65-F5344CB8AC3E}">
        <p14:creationId xmlns:p14="http://schemas.microsoft.com/office/powerpoint/2010/main" val="2817271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5C2D2-2CB9-F062-99D1-97ECF4A1D65A}"/>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AE37EF62-EA50-659C-235D-8A9FD96FF09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71A56EB0-D871-9F1F-8D7C-32EE6EA109C0}"/>
              </a:ext>
            </a:extLst>
          </p:cNvPr>
          <p:cNvSpPr>
            <a:spLocks noGrp="1"/>
          </p:cNvSpPr>
          <p:nvPr>
            <p:ph type="body" sz="quarter" idx="1"/>
          </p:nvPr>
        </p:nvSpPr>
        <p:spPr>
          <a:prstGeom prst="rect">
            <a:avLst/>
          </a:prstGeom>
        </p:spPr>
        <p:txBody>
          <a:bodyPr/>
          <a:lstStyle/>
          <a:p>
            <a:r>
              <a:rPr lang="en-US" dirty="0"/>
              <a:t>So almost every AI security question sits behind one of three doors.
Before generative AI, the things you had to secure were the things we all knew about from decades of IT deployment and work experience. And governance meant securing those known assets.
Generative AI introduces three categories of risk that most existing security policies were never written for. Three doors, as it were, into your department.
Door one — data going out. Information leaving your department, usually through staff, going into AI tools you don't control.
Door two — what comes back in. Information returning from AI tools that looks right, sounds authoritative, and may not be true. These are very sophisticated prediction engines, after all.
Door three — the door you didn't know existed. AI your vendors added to software you already use, without you approving it or even knowing about it.
Now I need to make clear that traditional IT security — firewalls, password hygiene, phishing training — still matters. Every county health department already has some version of that. That's not what we're talking about today. These three doors sit ON TOP of the old security model. They're new.
And the reason the three-doors framework matters is this: every AI security question you'll face for the foreseeable future sits behind one of these three doors. If you can figure out which door a situation belongs to, you know what kind of control applies, which makes making decisions much easier.</a:t>
            </a:r>
          </a:p>
          <a:p>
            <a:r>
              <a:rPr lang="en-US" dirty="0"/>
              <a:t>
Let me share with you a couple of stories to help understand how these doors work in practice.</a:t>
            </a:r>
          </a:p>
        </p:txBody>
      </p:sp>
    </p:spTree>
    <p:extLst>
      <p:ext uri="{BB962C8B-B14F-4D97-AF65-F5344CB8AC3E}">
        <p14:creationId xmlns:p14="http://schemas.microsoft.com/office/powerpoint/2010/main" val="215691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ADB08-F51B-7FED-E467-6DF28503614B}"/>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079D7974-7B5F-D453-921F-11BCFC5C0D96}"/>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91156ED0-0850-D623-945F-43B4BBBADAAD}"/>
              </a:ext>
            </a:extLst>
          </p:cNvPr>
          <p:cNvSpPr>
            <a:spLocks noGrp="1"/>
          </p:cNvSpPr>
          <p:nvPr>
            <p:ph type="body" sz="quarter" idx="1"/>
          </p:nvPr>
        </p:nvSpPr>
        <p:spPr>
          <a:prstGeom prst="rect">
            <a:avLst/>
          </a:prstGeom>
        </p:spPr>
        <p:txBody>
          <a:bodyPr/>
          <a:lstStyle/>
          <a:p>
            <a:r>
              <a:rPr lang="en-US" dirty="0"/>
              <a:t>Let's start with door one. Data going out.</a:t>
            </a:r>
          </a:p>
          <a:p>
            <a:endParaRPr lang="en-US" dirty="0"/>
          </a:p>
          <a:p>
            <a:r>
              <a:rPr lang="en-US" dirty="0"/>
              <a:t>You already saw a version of this in the governance segment. Friday afternoon, 4:45. Intake coordinator pastes client notes into ChatGPT to clean up a summary. That was a governance failure — nobody had been named to approve that workflow. It was also door one. Data going out of your department, into a tool you don't control, and once it's in, it doesn't come back.</a:t>
            </a:r>
          </a:p>
          <a:p>
            <a:endParaRPr lang="en-US" dirty="0"/>
          </a:p>
          <a:p>
            <a:r>
              <a:rPr lang="en-US" dirty="0"/>
              <a:t>Here's what this looks like on a larger scale.</a:t>
            </a:r>
          </a:p>
          <a:p>
            <a:endParaRPr lang="en-US" dirty="0"/>
          </a:p>
          <a:p>
            <a:r>
              <a:rPr lang="en-US" dirty="0"/>
              <a:t>In March 2023, the Samsung corporation had a ban on using generative AI tools in place. But then the semiconductor division lifted its ban on ChatGPT. The company wanted engineers to move faster because that was the big promise of generative AI tools. Within twenty days, three separate engineers pasted confidential company data into ChatGPT. One pasted proprietary source code from a semiconductor database, looking for help with a bug. Another recorded a company meeting and asked ChatGPT to produce minutes from that recording. A third pasted code for identifying defective chips, asking for optimization of that code. Because there was no governance on either Samsung's side OR ChatGPT's side, all of that content is now part of OpenAI's training data. And, of course, Samsung reinstated the company-wide generative AI ban within weeks.</a:t>
            </a:r>
          </a:p>
          <a:p>
            <a:endParaRPr lang="en-US" dirty="0"/>
          </a:p>
          <a:p>
            <a:r>
              <a:rPr lang="en-US" dirty="0"/>
              <a:t>And I want you to understand something about those engineers. They were not reckless. They were not disgruntled. They were trying to do their jobs well with a tool that genuinely helped them work faster. That is exactly the situation inside every health department in Ohio, or every college in this country, or every federal agency. Just replace source code with case notes. Replace meeting recordings with community health assessment interviews. Replace defect optimization code with grant application drafts. The story is identical.</a:t>
            </a:r>
          </a:p>
          <a:p>
            <a:endParaRPr lang="en-US" dirty="0"/>
          </a:p>
          <a:p>
            <a:r>
              <a:rPr lang="en-US" dirty="0"/>
              <a:t>This story also raises a very important point. Without legal agreements in place with providers, without governance that ensures those legal agreements are followed, data you put into a public AI tool does not come back. There is no retrieval. No deletion. You can't call OpenAI and ask them to unsend a prompt. It is not like a mis-sent email. Once it is in, it is in — sometimes permanently in the model's training data, sometimes in the vendor's logs, sometimes both. That finality is what makes door one different from a normal IT mistake.</a:t>
            </a:r>
          </a:p>
          <a:p>
            <a:endParaRPr lang="en-US" dirty="0"/>
          </a:p>
          <a:p>
            <a:r>
              <a:rPr lang="en-US" dirty="0"/>
              <a:t>And here's a little wrinkle specific to Ohio. Under Ohio public records law, those prompts your staff typed into ChatGPT may themselves be public records. A resident can file a records request for "all AI interactions involving my case file" — and your department may be legally required to produce them. Think about that. The prompt your intake coordinator typed on Friday afternoon may be discoverable, which means door one isn't just a security problem, it's a legal exposure you may not have factored in.</a:t>
            </a:r>
          </a:p>
        </p:txBody>
      </p:sp>
    </p:spTree>
    <p:extLst>
      <p:ext uri="{BB962C8B-B14F-4D97-AF65-F5344CB8AC3E}">
        <p14:creationId xmlns:p14="http://schemas.microsoft.com/office/powerpoint/2010/main" val="1549209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5C6F9-5274-4B4B-B2E1-10657D4D9AE5}"/>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4F36FAC6-8680-D481-3E9D-0CCED7A55163}"/>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5B3E9F7E-F1B9-52CA-57FC-0A6303EB6995}"/>
              </a:ext>
            </a:extLst>
          </p:cNvPr>
          <p:cNvSpPr>
            <a:spLocks noGrp="1"/>
          </p:cNvSpPr>
          <p:nvPr>
            <p:ph type="body" sz="quarter" idx="1"/>
          </p:nvPr>
        </p:nvSpPr>
        <p:spPr>
          <a:prstGeom prst="rect">
            <a:avLst/>
          </a:prstGeom>
        </p:spPr>
        <p:txBody>
          <a:bodyPr/>
          <a:lstStyle/>
          <a:p>
            <a:r>
              <a:rPr lang="en-US" dirty="0"/>
              <a:t>So: Door one was about what leaves. Door two is about what arrives.
And here's the thing about generative AI that is genuinely counterintuitive: When a human expert doesn't know the answer to a question, they say "I'm not sure." They say "let me check." They give caveats. They go figure it out with a real expert on the topic.
Generative AI does not do this. These systems are built to produce plausible-sounding text, one word at a time, based on statistical patterns in their training data. They have no internal sense of "I don't know." They sound equally confident when they are right and when they are making things up.
The industry calls this "hallucination." That word is misleading — hallucination means experiencing something outside the body, and generative AI tools don’t have bodies (and there’s real danger in </a:t>
            </a:r>
            <a:r>
              <a:rPr lang="en-US" dirty="0" err="1"/>
              <a:t>anthropromorphizing</a:t>
            </a:r>
            <a:r>
              <a:rPr lang="en-US" dirty="0"/>
              <a:t> these tools, but that’s another topic for another day). What actually happens is that the system is doing exactly what it was built to do, and sometimes what it produces happens to be true and sometimes it doesn't.
The system cannot tell the difference. And neither can the reader, unless they already know the answer or have someone verify that what ChatGPT tells them is correct.
That's door two: the AI sends back something that looks right and sounds authoritative, but isn't factually correct.</a:t>
            </a:r>
          </a:p>
        </p:txBody>
      </p:sp>
    </p:spTree>
    <p:extLst>
      <p:ext uri="{BB962C8B-B14F-4D97-AF65-F5344CB8AC3E}">
        <p14:creationId xmlns:p14="http://schemas.microsoft.com/office/powerpoint/2010/main" val="37759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40C16-FC17-AE79-C61C-121803E92D24}"/>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B3C3192B-A922-8D01-8A17-E830EB9A358D}"/>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261A7062-F216-2036-3940-EF93DB037646}"/>
              </a:ext>
            </a:extLst>
          </p:cNvPr>
          <p:cNvSpPr>
            <a:spLocks noGrp="1"/>
          </p:cNvSpPr>
          <p:nvPr>
            <p:ph type="body" sz="quarter" idx="1"/>
          </p:nvPr>
        </p:nvSpPr>
        <p:spPr>
          <a:prstGeom prst="rect">
            <a:avLst/>
          </a:prstGeom>
        </p:spPr>
        <p:txBody>
          <a:bodyPr/>
          <a:lstStyle/>
          <a:p>
            <a:r>
              <a:rPr lang="en-US" dirty="0"/>
              <a:t>So let me show you how this happens in both small and large ways:</a:t>
            </a:r>
          </a:p>
          <a:p>
            <a:endParaRPr lang="en-US" dirty="0"/>
          </a:p>
          <a:p>
            <a:r>
              <a:rPr lang="en-US" dirty="0"/>
              <a:t>Remember the scenario from the governance segment. The intake coordinator pastes a client's notes into ChatGPT on Friday afternoon to clean up a case summary and the AI, doing exactly what these systems do, filled in the gap with something plausible. Something invented.</a:t>
            </a:r>
          </a:p>
          <a:p>
            <a:endParaRPr lang="en-US" dirty="0"/>
          </a:p>
          <a:p>
            <a:r>
              <a:rPr lang="en-US" dirty="0"/>
              <a:t>That's door two happening in your department. Not hypothetical. Not a future failure. The mechanism I just described in the case file, being read as fact by your staff, experienced as a violation by a client who never said what your system now says she said.</a:t>
            </a:r>
          </a:p>
          <a:p>
            <a:endParaRPr lang="en-US" dirty="0"/>
          </a:p>
          <a:p>
            <a:r>
              <a:rPr lang="en-US" dirty="0"/>
              <a:t>And nobody in that scenario was reckless. The coordinator was trying to do her job well. The supervisor was reviewing a document that read fine because it was WRITTEN to read fine. The system wasn't broken. It was operating exactly as designed. This is the door-two failure mode in its purest form.</a:t>
            </a:r>
          </a:p>
        </p:txBody>
      </p:sp>
    </p:spTree>
    <p:extLst>
      <p:ext uri="{BB962C8B-B14F-4D97-AF65-F5344CB8AC3E}">
        <p14:creationId xmlns:p14="http://schemas.microsoft.com/office/powerpoint/2010/main" val="4222322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20D2A-4978-7DB8-18E0-B6D42D2BF0AF}"/>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F6FC6DA0-3441-0BCF-3F70-EF3940385ECA}"/>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A7A02618-8B62-E4CE-63E1-1809809674C0}"/>
              </a:ext>
            </a:extLst>
          </p:cNvPr>
          <p:cNvSpPr>
            <a:spLocks noGrp="1"/>
          </p:cNvSpPr>
          <p:nvPr>
            <p:ph type="body" sz="quarter" idx="1"/>
          </p:nvPr>
        </p:nvSpPr>
        <p:spPr>
          <a:prstGeom prst="rect">
            <a:avLst/>
          </a:prstGeom>
        </p:spPr>
        <p:txBody>
          <a:bodyPr/>
          <a:lstStyle/>
          <a:p>
            <a:r>
              <a:rPr lang="en-US" dirty="0"/>
              <a:t>And this happens on a much larger scale, sometimes in government services.</a:t>
            </a:r>
          </a:p>
          <a:p>
            <a:endParaRPr lang="en-US" dirty="0"/>
          </a:p>
          <a:p>
            <a:r>
              <a:rPr lang="en-US" dirty="0"/>
              <a:t>In October 2023, New York City launched </a:t>
            </a:r>
            <a:r>
              <a:rPr lang="en-US" dirty="0" err="1"/>
              <a:t>MyCity</a:t>
            </a:r>
            <a:r>
              <a:rPr lang="en-US" dirty="0"/>
              <a:t> — an AI chatbot trained on 2,000 NYC government web pages, pitched by the mayor as a way to help small business owners navigate regulations. Five months after it launched, journalists at the publication The Markup tested this service. The chatbot confidently told business owners they could take a cut of employees' tips — which is illegal under New York Labor Law. It told landlords they could reject tenants for paying with housing vouchers — again, illegal in NYC. It gave the wrong minimum wage, and the wrong rules about accepting cash. And after this report was published, the city added disclaimers to the tool and LEFT IT RUNNING for nearly two more years — quietly giving wrong answers to thousands of residents — until the new </a:t>
            </a:r>
            <a:r>
              <a:rPr lang="en-US" dirty="0" err="1"/>
              <a:t>Mandahmi</a:t>
            </a:r>
            <a:r>
              <a:rPr lang="en-US" dirty="0"/>
              <a:t> administration finally pulled the tool offline in February 2026.</a:t>
            </a:r>
          </a:p>
          <a:p>
            <a:endParaRPr lang="en-US" dirty="0"/>
          </a:p>
          <a:p>
            <a:r>
              <a:rPr lang="en-US" dirty="0"/>
              <a:t>This is the same mechanism as your intake summary, but a very different blast radius.</a:t>
            </a:r>
          </a:p>
          <a:p>
            <a:endParaRPr lang="en-US" dirty="0"/>
          </a:p>
          <a:p>
            <a:r>
              <a:rPr lang="en-US" dirty="0"/>
              <a:t>And for every manager, supervisor, or commissioner in this room who has thought, at some point in the last year, "we could put a chatbot on our website to answer common questions about vaccines or food permits or well water testing" — </a:t>
            </a:r>
            <a:r>
              <a:rPr lang="en-US" dirty="0" err="1"/>
              <a:t>MyCity</a:t>
            </a:r>
            <a:r>
              <a:rPr lang="en-US" dirty="0"/>
              <a:t> is what that looks like when this approach goes wrong, and when the agency running it decides taking it down feels worse than letting it keep making mistakes.</a:t>
            </a:r>
          </a:p>
        </p:txBody>
      </p:sp>
    </p:spTree>
    <p:extLst>
      <p:ext uri="{BB962C8B-B14F-4D97-AF65-F5344CB8AC3E}">
        <p14:creationId xmlns:p14="http://schemas.microsoft.com/office/powerpoint/2010/main" val="1461582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0109B-053C-6150-9B0C-529558243E77}"/>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C9A1A3E5-F565-EBBF-54F7-7DCE2FEB2C1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BDCF4C9F-7B40-7E89-2B8B-F5A521467439}"/>
              </a:ext>
            </a:extLst>
          </p:cNvPr>
          <p:cNvSpPr>
            <a:spLocks noGrp="1"/>
          </p:cNvSpPr>
          <p:nvPr>
            <p:ph type="body" sz="quarter" idx="1"/>
          </p:nvPr>
        </p:nvSpPr>
        <p:spPr>
          <a:prstGeom prst="rect">
            <a:avLst/>
          </a:prstGeom>
        </p:spPr>
        <p:txBody>
          <a:bodyPr/>
          <a:lstStyle/>
          <a:p>
            <a:r>
              <a:rPr lang="en-US" dirty="0"/>
              <a:t>Door one was what leaves. Door two was what comes back. Door three is the one you didn't know was there.</a:t>
            </a:r>
          </a:p>
          <a:p>
            <a:endParaRPr lang="en-US" dirty="0"/>
          </a:p>
          <a:p>
            <a:r>
              <a:rPr lang="en-US" dirty="0"/>
              <a:t>So let me talk about Zoom.</a:t>
            </a:r>
          </a:p>
          <a:p>
            <a:endParaRPr lang="en-US" dirty="0"/>
          </a:p>
          <a:p>
            <a:r>
              <a:rPr lang="en-US" dirty="0"/>
              <a:t>In March 2023, Zoom updated Section 10.4 of its terms of service. The new language gave Zoom a perpetual, worldwide license to use customer content — audio, video, chat, meeting transcripts — for machine learning and AI model training with no option to say no to this. For FIVE MONTHS, almost nobody outside the company noticed. Then in August 2023, a tech blog spotted the change and the story spread. The backlash was immediate and huge. Zoom's CEO called it "a process failure." The company revised the terms of service twice in the same week and eventually committed to not using customer content for AI training without direct consent.</a:t>
            </a:r>
          </a:p>
          <a:p>
            <a:endParaRPr lang="en-US" dirty="0"/>
          </a:p>
          <a:p>
            <a:r>
              <a:rPr lang="en-US" dirty="0"/>
              <a:t>I'm sure that everyone in this room has used Zoom. For staff meetings. For telehealth. For public hearings. Possibly for conversations with residents about sensitive health matters. And for five months — unless your legal team was reviewing vendor contract updates in real time — everything said on those calls was, per the terms you had agreed to, potentially available for AI training.</a:t>
            </a:r>
          </a:p>
          <a:p>
            <a:endParaRPr lang="en-US" dirty="0"/>
          </a:p>
          <a:p>
            <a:r>
              <a:rPr lang="en-US" dirty="0"/>
              <a:t>This is what door three is all about. No big breach. No malicious hacker. Just a routine vendor contract update that quietly expanded what a trusted vendor could do with your department's data. You did nothing wrong, and you still had exposure.</a:t>
            </a:r>
          </a:p>
          <a:p>
            <a:endParaRPr lang="en-US" dirty="0"/>
          </a:p>
          <a:p>
            <a:r>
              <a:rPr lang="en-US" dirty="0"/>
              <a:t>Now multiply that pattern across every software vendor in your department's stack. Your electronic health records system. Your scheduling software. Your grants management platform. Your communications tools. In the last eighteen months, most vendors have added AI features to their products. Some announced it loudly. Some announced it quietly. Some buried it in a terms-of-service update nobody read.</a:t>
            </a:r>
          </a:p>
          <a:p>
            <a:endParaRPr lang="en-US" dirty="0"/>
          </a:p>
          <a:p>
            <a:r>
              <a:rPr lang="en-US" dirty="0"/>
              <a:t>The question is not whether this is happening. It IS happening. The question is whether your procurement process is set up to catch it.</a:t>
            </a:r>
          </a:p>
        </p:txBody>
      </p:sp>
    </p:spTree>
    <p:extLst>
      <p:ext uri="{BB962C8B-B14F-4D97-AF65-F5344CB8AC3E}">
        <p14:creationId xmlns:p14="http://schemas.microsoft.com/office/powerpoint/2010/main" val="30733988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F0074-97A2-2523-9CB8-DAAD245D9431}"/>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433836E4-C782-155C-C2D7-C36DCEE540F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93CC07A2-5473-4DDE-497C-3F465C0A6B30}"/>
              </a:ext>
            </a:extLst>
          </p:cNvPr>
          <p:cNvSpPr>
            <a:spLocks noGrp="1"/>
          </p:cNvSpPr>
          <p:nvPr>
            <p:ph type="body" sz="quarter" idx="1"/>
          </p:nvPr>
        </p:nvSpPr>
        <p:spPr>
          <a:prstGeom prst="rect">
            <a:avLst/>
          </a:prstGeom>
        </p:spPr>
        <p:txBody>
          <a:bodyPr/>
          <a:lstStyle/>
          <a:p>
            <a:r>
              <a:rPr lang="en-US" dirty="0"/>
              <a:t>When contracts renew, and when new contracts are signed, you ask four questions about every single contract:</a:t>
            </a:r>
          </a:p>
          <a:p>
            <a:endParaRPr lang="en-US" dirty="0"/>
          </a:p>
          <a:p>
            <a:r>
              <a:rPr lang="en-US" dirty="0"/>
              <a:t>One: Does this product use generative AI?</a:t>
            </a:r>
          </a:p>
          <a:p>
            <a:r>
              <a:rPr lang="en-US" dirty="0"/>
              <a:t>Two: How does it use generative AI?</a:t>
            </a:r>
          </a:p>
          <a:p>
            <a:r>
              <a:rPr lang="en-US" dirty="0"/>
              <a:t>Three: What data does it send to the AI system?</a:t>
            </a:r>
          </a:p>
          <a:p>
            <a:r>
              <a:rPr lang="en-US" dirty="0"/>
              <a:t>Four: Who gets notified if there's an incident?</a:t>
            </a:r>
          </a:p>
          <a:p>
            <a:endParaRPr lang="en-US" dirty="0"/>
          </a:p>
          <a:p>
            <a:r>
              <a:rPr lang="en-US" dirty="0"/>
              <a:t>Hand those four questions to whoever runs your procurement. This one change will close most of door three _and_ works well from a governance perspective.</a:t>
            </a:r>
          </a:p>
        </p:txBody>
      </p:sp>
    </p:spTree>
    <p:extLst>
      <p:ext uri="{BB962C8B-B14F-4D97-AF65-F5344CB8AC3E}">
        <p14:creationId xmlns:p14="http://schemas.microsoft.com/office/powerpoint/2010/main" val="36434083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D5F3C-2C23-1603-5C83-7660B1AD568A}"/>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F08B4923-4220-6397-C9CC-9BB63F994C9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5E06BABF-8006-F555-79C5-1AB97B8A63DF}"/>
              </a:ext>
            </a:extLst>
          </p:cNvPr>
          <p:cNvSpPr>
            <a:spLocks noGrp="1"/>
          </p:cNvSpPr>
          <p:nvPr>
            <p:ph type="body" sz="quarter" idx="1"/>
          </p:nvPr>
        </p:nvSpPr>
        <p:spPr>
          <a:prstGeom prst="rect">
            <a:avLst/>
          </a:prstGeom>
        </p:spPr>
        <p:txBody>
          <a:bodyPr/>
          <a:lstStyle/>
          <a:p>
            <a:r>
              <a:rPr lang="en-US" dirty="0"/>
              <a:t>So how do we close these doors? How do we prevent the majority of AI security issues?</a:t>
            </a:r>
          </a:p>
          <a:p>
            <a:r>
              <a:rPr lang="en-US" dirty="0"/>
              <a:t>
You can put four controls in place, each of which closes a door. You just need to do this deliberately and your governance group is a good place to start with this work.
First — an approved tools list. This closes door one. This is the simplest and most important control you can put in place. It says: here are the AI tools we've vetted and contracted with. If it's not on this list, then *confidential* information doesn't go near it. Most departments don't have this list, so build it now.
Second — human review before anything goes public. This closes door two. Every AI-drafted output should have a named human reviewer before it leaves your department. Not "the team reviewed it." A person. By name. On the record. This control is what catches the fabrications before they reach the client, the press, or the public.
Third — When contracts renew, and when new contracts are signed, you ask four questions about every single contract:</a:t>
            </a:r>
          </a:p>
          <a:p>
            <a:endParaRPr lang="en-US" dirty="0"/>
          </a:p>
          <a:p>
            <a:r>
              <a:rPr lang="en-US" dirty="0"/>
              <a:t>One: Does this product use generative AI?</a:t>
            </a:r>
          </a:p>
          <a:p>
            <a:r>
              <a:rPr lang="en-US" dirty="0"/>
              <a:t>Two: How does it use generative AI?</a:t>
            </a:r>
          </a:p>
          <a:p>
            <a:r>
              <a:rPr lang="en-US" dirty="0"/>
              <a:t>Three: What data does it send to the AI system?</a:t>
            </a:r>
          </a:p>
          <a:p>
            <a:r>
              <a:rPr lang="en-US" dirty="0"/>
              <a:t>Four: Who gets notified if there's an incident?</a:t>
            </a:r>
          </a:p>
          <a:p>
            <a:endParaRPr lang="en-US" dirty="0"/>
          </a:p>
          <a:p>
            <a:r>
              <a:rPr lang="en-US" dirty="0"/>
              <a:t>This is an administrative control, not a technical one — which is why it's achievable in departments without a dedicated IT team.
Fourth and finally — an incident response plan that names AI specifically. Because when — not if — something goes wrong, you have a written playbook. Who gets called, in what order, and what the department says publicly. Don’t leave it to improvisation because most of us aren’t good at improv.
These four controls are necessary — but they are not sufficient. Because they tell your staff what NOT to do. They don't tell your staff what they CAN do. And that's where most real AI work in a health departments actually happens.
Which brings us to the final piece.</a:t>
            </a:r>
            <a:endParaRPr dirty="0"/>
          </a:p>
        </p:txBody>
      </p:sp>
    </p:spTree>
    <p:extLst>
      <p:ext uri="{BB962C8B-B14F-4D97-AF65-F5344CB8AC3E}">
        <p14:creationId xmlns:p14="http://schemas.microsoft.com/office/powerpoint/2010/main" val="2804422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20DA2-7167-D063-F9B9-E37B1245DEE2}"/>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73B2A844-1A00-DD17-7DDC-8481B6BB46A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702A50FC-5CD0-A536-5913-8FA282FB3866}"/>
              </a:ext>
            </a:extLst>
          </p:cNvPr>
          <p:cNvSpPr>
            <a:spLocks noGrp="1"/>
          </p:cNvSpPr>
          <p:nvPr>
            <p:ph type="body" sz="quarter" idx="1"/>
          </p:nvPr>
        </p:nvSpPr>
        <p:spPr>
          <a:prstGeom prst="rect">
            <a:avLst/>
          </a:prstGeom>
        </p:spPr>
        <p:txBody>
          <a:bodyPr/>
          <a:lstStyle/>
          <a:p>
            <a:r>
              <a:rPr lang="en-US" dirty="0"/>
              <a:t>Everything I've said so far in relation to security is about restriction. But most of what your staff actually WANT to do with AI doesn't involve protected health information at all.
If your policy only says what's forbidden, you've left your staff without guidance for the ninety percent of their work that isn't dangerous. And here's what happens when you do that: they use AI anyway, in the shadows, exactly like those Samsung engineers. The lesson from door one is not "ban AI." The lesson is that clear guidance in daylight is safer than silence.
So give your staff a traffic light. Three tiers. Each tier has a permission, a condition, and some real examples.
GREEN IS GO. This is public information only. No names, no PHI, no internal non-public data. A human reviews the output before it goes anywhere. That’s it. Green includes drafting a press release about a public meeting. Summarizing a published journal article. Brainstorming outreach ideas for a vaccine campaign. Translating a public flyer into Spanish. Most of your staff's AI work is green. And that's a good thing — green-tier productivity is where AI genuinely helps a small department do more with less.
YELLOW IS USE WITH CONTROLS. Internal information, but still no PHI and no identifiable resident information. The tool must be pre-approved — tools your department have vetted, and where appropriate, have a contract. Yellow includes summarizing an internal memo. Drafting responses to routine public inquiries. Cleaning up meeting notes from a staff retreat that don't name specific residents. Yellow is where most of your policy actually does its work, day to day. It's also where your staff will have the most questions — because the line between green and yellow requires judgment, and judgment is what your governance body is for.
RED IS STOP AND ESCALATE. Personal Health Information, identifiable resident information, case files, investigations, personnel matters, legal documents all fall under red. Only an approved enterprise tool with a legal agreement in place should be used here. The decision to use it in a new way doesn't sit with the staff — it goes to your governance body to make a decision about use. </a:t>
            </a:r>
          </a:p>
          <a:p>
            <a:r>
              <a:rPr lang="en-US" dirty="0"/>
              <a:t>
The red tier is where governance lives. The yellow tier is where policy works. And the green tier is where productivity lives. Most of your work is green, certainly after the dust settles on this new approach. Almost none of it is red. And if you give your staff green, yellow, red, they have explicit permission to do the work that's safe — and they know exactly where the line is for the work that isn't.</a:t>
            </a:r>
          </a:p>
        </p:txBody>
      </p:sp>
    </p:spTree>
    <p:extLst>
      <p:ext uri="{BB962C8B-B14F-4D97-AF65-F5344CB8AC3E}">
        <p14:creationId xmlns:p14="http://schemas.microsoft.com/office/powerpoint/2010/main" val="330692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Shape 649"/>
          <p:cNvSpPr>
            <a:spLocks noGrp="1" noRot="1" noChangeAspect="1"/>
          </p:cNvSpPr>
          <p:nvPr>
            <p:ph type="sldImg"/>
          </p:nvPr>
        </p:nvSpPr>
        <p:spPr>
          <a:xfrm>
            <a:off x="381000" y="685800"/>
            <a:ext cx="6096000" cy="3429000"/>
          </a:xfrm>
          <a:prstGeom prst="rect">
            <a:avLst/>
          </a:prstGeom>
        </p:spPr>
        <p:txBody>
          <a:bodyPr/>
          <a:lstStyle/>
          <a:p>
            <a:endParaRPr/>
          </a:p>
        </p:txBody>
      </p:sp>
      <p:sp>
        <p:nvSpPr>
          <p:cNvPr id="650" name="Shape 650"/>
          <p:cNvSpPr>
            <a:spLocks noGrp="1"/>
          </p:cNvSpPr>
          <p:nvPr>
            <p:ph type="body" sz="quarter" idx="1"/>
          </p:nvPr>
        </p:nvSpPr>
        <p:spPr>
          <a:prstGeom prst="rect">
            <a:avLst/>
          </a:prstGeom>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dirty="0"/>
              <a:t>high level overview, not a PhD-level approach</a:t>
            </a:r>
          </a:p>
          <a:p>
            <a:r>
              <a:rPr lang="en-US" dirty="0"/>
              <a:t>large language models that power tools like ChatGPT or Claude are actually based on a very simple statistical model.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DCCFE-B0E9-0E51-1495-AC132F5E88A7}"/>
            </a:ext>
          </a:extLst>
        </p:cNvPr>
        <p:cNvGrpSpPr/>
        <p:nvPr/>
      </p:nvGrpSpPr>
      <p:grpSpPr>
        <a:xfrm>
          <a:off x="0" y="0"/>
          <a:ext cx="0" cy="0"/>
          <a:chOff x="0" y="0"/>
          <a:chExt cx="0" cy="0"/>
        </a:xfrm>
      </p:grpSpPr>
      <p:sp>
        <p:nvSpPr>
          <p:cNvPr id="726" name="Shape 726">
            <a:extLst>
              <a:ext uri="{FF2B5EF4-FFF2-40B4-BE49-F238E27FC236}">
                <a16:creationId xmlns:a16="http://schemas.microsoft.com/office/drawing/2014/main" id="{1DD96D9A-F684-E03F-E29B-F95E3EC0DCE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a:extLst>
              <a:ext uri="{FF2B5EF4-FFF2-40B4-BE49-F238E27FC236}">
                <a16:creationId xmlns:a16="http://schemas.microsoft.com/office/drawing/2014/main" id="{B256FE0F-7D99-1B37-21F3-3A4CE5D5CDEC}"/>
              </a:ext>
            </a:extLst>
          </p:cNvPr>
          <p:cNvSpPr>
            <a:spLocks noGrp="1"/>
          </p:cNvSpPr>
          <p:nvPr>
            <p:ph type="body" sz="quarter" idx="1"/>
          </p:nvPr>
        </p:nvSpPr>
        <p:spPr>
          <a:prstGeom prst="rect">
            <a:avLst/>
          </a:prstGeom>
        </p:spPr>
        <p:txBody>
          <a:bodyPr/>
          <a:lstStyle/>
          <a:p>
            <a:r>
              <a:rPr lang="en-US" dirty="0"/>
              <a:t>So now you know the three doors through which data can infiltrate and exfiltrate, and you have four controls to manage all that data inflow and outflow, and you have a green, yellow, red framework to help you and your teams figure out where </a:t>
            </a:r>
            <a:r>
              <a:rPr lang="en-US" dirty="0" err="1"/>
              <a:t>genAI</a:t>
            </a:r>
            <a:r>
              <a:rPr lang="en-US" dirty="0"/>
              <a:t> can work and where it simply shouldn’t be used.
Because when it comes to security and generative AI, you cannot close doors you didn't know existed. Which is why we started with governance. Governance is what lets you find the doors in the first place. Security is what you do once you know what the doors are.
Now I’m going to turn it over to Tatiana who will take you the process of actually developing an AI policy in a constrained workspace.
</a:t>
            </a:r>
            <a:endParaRPr dirty="0"/>
          </a:p>
        </p:txBody>
      </p:sp>
    </p:spTree>
    <p:extLst>
      <p:ext uri="{BB962C8B-B14F-4D97-AF65-F5344CB8AC3E}">
        <p14:creationId xmlns:p14="http://schemas.microsoft.com/office/powerpoint/2010/main" val="73759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xfrm>
            <a:off x="381000" y="685800"/>
            <a:ext cx="6096000" cy="3429000"/>
          </a:xfrm>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p>
            <a:r>
              <a:rPr lang="en-US" dirty="0"/>
              <a:t>So you can think of ChatGPT or other large language models kind of like how meteorologists predict hurricane paths. Millions of pieces of data go into a system which predicts the path of a hurricane in real time. Now, this system isn't going to be 100% accurate all the time. But it's going to make its best guess as to where the hurricane is headed in the next 24 hours. It uses data to generate probabilities for the path of the hurricane.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Shape 726"/>
          <p:cNvSpPr>
            <a:spLocks noGrp="1" noRot="1" noChangeAspect="1"/>
          </p:cNvSpPr>
          <p:nvPr>
            <p:ph type="sldImg"/>
          </p:nvPr>
        </p:nvSpPr>
        <p:spPr>
          <a:xfrm>
            <a:off x="381000" y="685800"/>
            <a:ext cx="6096000" cy="3429000"/>
          </a:xfrm>
          <a:prstGeom prst="rect">
            <a:avLst/>
          </a:prstGeom>
        </p:spPr>
        <p:txBody>
          <a:bodyPr/>
          <a:lstStyle/>
          <a:p>
            <a:endParaRPr/>
          </a:p>
        </p:txBody>
      </p:sp>
      <p:sp>
        <p:nvSpPr>
          <p:cNvPr id="727" name="Shape 727"/>
          <p:cNvSpPr>
            <a:spLocks noGrp="1"/>
          </p:cNvSpPr>
          <p:nvPr>
            <p:ph type="body" sz="quarter" idx="1"/>
          </p:nvPr>
        </p:nvSpPr>
        <p:spPr>
          <a:prstGeom prst="rect">
            <a:avLst/>
          </a:prstGeom>
        </p:spPr>
        <p:txBody>
          <a:bodyPr/>
          <a:lstStyle/>
          <a:p>
            <a:r>
              <a:rPr dirty="0"/>
              <a:t>And that is exactly what large language models do. The classic definition in computer science of a language model is a probability distribution over a sequence of tokens or, more simply, words.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xfrm>
            <a:off x="381000" y="685800"/>
            <a:ext cx="6096000" cy="3429000"/>
          </a:xfrm>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p>
            <a:r>
              <a:rPr dirty="0"/>
              <a:t>So let's say we have a vocabulary of words represented by the v here. And then we also have a sequence of tokens of individual words, word number one, word number two, word number three, word number four, word number five, and so 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a:spLocks noGrp="1" noRot="1" noChangeAspect="1"/>
          </p:cNvSpPr>
          <p:nvPr>
            <p:ph type="sldImg"/>
          </p:nvPr>
        </p:nvSpPr>
        <p:spPr>
          <a:xfrm>
            <a:off x="381000" y="685800"/>
            <a:ext cx="6096000" cy="3429000"/>
          </a:xfrm>
          <a:prstGeom prst="rect">
            <a:avLst/>
          </a:prstGeom>
        </p:spPr>
        <p:txBody>
          <a:bodyPr/>
          <a:lstStyle/>
          <a:p>
            <a:endParaRPr/>
          </a:p>
        </p:txBody>
      </p:sp>
      <p:sp>
        <p:nvSpPr>
          <p:cNvPr id="739" name="Shape 739"/>
          <p:cNvSpPr>
            <a:spLocks noGrp="1"/>
          </p:cNvSpPr>
          <p:nvPr>
            <p:ph type="body" sz="quarter" idx="1"/>
          </p:nvPr>
        </p:nvSpPr>
        <p:spPr>
          <a:prstGeom prst="rect">
            <a:avLst/>
          </a:prstGeom>
        </p:spPr>
        <p:txBody>
          <a:bodyPr/>
          <a:lstStyle/>
          <a:p>
            <a:r>
              <a:rPr dirty="0"/>
              <a:t>And a language model represented here by p assigns each different sequence of tokens, each different sequence of words, a probability, a number between 0 and 1 that tells us, the users of this model, how, quote, good or accurate a sequence of </a:t>
            </a:r>
            <a:r>
              <a:rPr lang="en-US" dirty="0"/>
              <a:t>words</a:t>
            </a:r>
            <a:r>
              <a:rPr dirty="0"/>
              <a:t> actually is. So let me give you an example.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Rectangle"/>
          <p:cNvSpPr/>
          <p:nvPr/>
        </p:nvSpPr>
        <p:spPr>
          <a:xfrm>
            <a:off x="0" y="1819870"/>
            <a:ext cx="24383999" cy="11896130"/>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14"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15" name="Title Text"/>
          <p:cNvSpPr txBox="1">
            <a:spLocks noGrp="1"/>
          </p:cNvSpPr>
          <p:nvPr>
            <p:ph type="title" hasCustomPrompt="1"/>
          </p:nvPr>
        </p:nvSpPr>
        <p:spPr>
          <a:xfrm>
            <a:off x="1367135" y="3187005"/>
            <a:ext cx="20739795" cy="6621486"/>
          </a:xfrm>
          <a:prstGeom prst="rect">
            <a:avLst/>
          </a:prstGeom>
        </p:spPr>
        <p:txBody>
          <a:bodyPr anchor="b"/>
          <a:lstStyle>
            <a:lvl1pPr>
              <a:lnSpc>
                <a:spcPct val="70000"/>
              </a:lnSpc>
              <a:defRPr sz="14400" b="1" i="0" spc="0">
                <a:solidFill>
                  <a:srgbClr val="FFFFFF"/>
                </a:solidFill>
                <a:latin typeface="Quadon" pitchFamily="2" charset="77"/>
              </a:defRPr>
            </a:lvl1pPr>
          </a:lstStyle>
          <a:p>
            <a:r>
              <a:rPr dirty="0"/>
              <a:t>Title Text</a:t>
            </a:r>
          </a:p>
        </p:txBody>
      </p:sp>
      <p:sp>
        <p:nvSpPr>
          <p:cNvPr id="16" name="Body Level One…"/>
          <p:cNvSpPr txBox="1">
            <a:spLocks noGrp="1"/>
          </p:cNvSpPr>
          <p:nvPr>
            <p:ph type="body" sz="quarter" idx="1" hasCustomPrompt="1"/>
          </p:nvPr>
        </p:nvSpPr>
        <p:spPr>
          <a:xfrm>
            <a:off x="1367135" y="9694748"/>
            <a:ext cx="20739795" cy="2654117"/>
          </a:xfrm>
          <a:prstGeom prst="rect">
            <a:avLst/>
          </a:prstGeom>
        </p:spPr>
        <p:txBody>
          <a:bodyPr anchor="t"/>
          <a:lstStyle>
            <a:lvl1pPr marL="0" indent="0">
              <a:spcBef>
                <a:spcPts val="0"/>
              </a:spcBef>
              <a:buSzTx/>
              <a:buNone/>
              <a:defRPr b="0" i="0" cap="all">
                <a:solidFill>
                  <a:srgbClr val="FFFFFF"/>
                </a:solidFill>
                <a:latin typeface="Gentona Book" pitchFamily="2" charset="77"/>
              </a:defRPr>
            </a:lvl1pPr>
            <a:lvl2pPr marL="0" indent="228600">
              <a:spcBef>
                <a:spcPts val="0"/>
              </a:spcBef>
              <a:buSzTx/>
              <a:buNone/>
              <a:defRPr b="0" i="0" cap="all">
                <a:solidFill>
                  <a:srgbClr val="FFFFFF"/>
                </a:solidFill>
                <a:latin typeface="Gentona Book" pitchFamily="2" charset="77"/>
              </a:defRPr>
            </a:lvl2pPr>
            <a:lvl3pPr marL="0" indent="457200">
              <a:spcBef>
                <a:spcPts val="0"/>
              </a:spcBef>
              <a:buSzTx/>
              <a:buNone/>
              <a:defRPr b="0" i="0" cap="all">
                <a:solidFill>
                  <a:srgbClr val="FFFFFF"/>
                </a:solidFill>
                <a:latin typeface="Gentona Book" pitchFamily="2" charset="77"/>
              </a:defRPr>
            </a:lvl3pPr>
            <a:lvl4pPr marL="0" indent="685800">
              <a:spcBef>
                <a:spcPts val="0"/>
              </a:spcBef>
              <a:buSzTx/>
              <a:buNone/>
              <a:defRPr b="0" i="0" cap="all">
                <a:solidFill>
                  <a:srgbClr val="FFFFFF"/>
                </a:solidFill>
                <a:latin typeface="Gentona Book" pitchFamily="2" charset="77"/>
              </a:defRPr>
            </a:lvl4pPr>
            <a:lvl5pPr marL="0" indent="914400">
              <a:spcBef>
                <a:spcPts val="0"/>
              </a:spcBef>
              <a:buSzTx/>
              <a:buNone/>
              <a:defRPr b="0" i="0" cap="all">
                <a:solidFill>
                  <a:srgbClr val="FFFFFF"/>
                </a:solidFill>
                <a:latin typeface="Gentona Book" pitchFamily="2" charset="77"/>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7" name="Company / Presentation Name"/>
          <p:cNvSpPr txBox="1">
            <a:spLocks noGrp="1"/>
          </p:cNvSpPr>
          <p:nvPr>
            <p:ph type="body" sz="quarter" idx="21"/>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Horizontal Agenda">
    <p:spTree>
      <p:nvGrpSpPr>
        <p:cNvPr id="1" name=""/>
        <p:cNvGrpSpPr/>
        <p:nvPr/>
      </p:nvGrpSpPr>
      <p:grpSpPr>
        <a:xfrm>
          <a:off x="0" y="0"/>
          <a:ext cx="0" cy="0"/>
          <a:chOff x="0" y="0"/>
          <a:chExt cx="0" cy="0"/>
        </a:xfrm>
      </p:grpSpPr>
      <p:sp>
        <p:nvSpPr>
          <p:cNvPr id="136" name="Session Description Nullam quis risus eget urna mollis ornare vel eu leo. Duis mollis, est non commodo luctus, nisi erat porttitor ligula, eget lacinia odio sem nec elit. Maecenas faucibus mollis interdum. Aenean eu leo quam. Aenean lacinia bibendum null"/>
          <p:cNvSpPr txBox="1">
            <a:spLocks noGrp="1"/>
          </p:cNvSpPr>
          <p:nvPr>
            <p:ph type="body" sz="quarter" idx="21"/>
          </p:nvPr>
        </p:nvSpPr>
        <p:spPr>
          <a:xfrm>
            <a:off x="1367135" y="9001694"/>
            <a:ext cx="3771901" cy="3347171"/>
          </a:xfrm>
          <a:prstGeom prst="rect">
            <a:avLst/>
          </a:prstGeom>
        </p:spPr>
        <p:txBody>
          <a:bodyPr anchor="t"/>
          <a:lstStyle>
            <a:lvl1pPr marL="0" indent="0">
              <a:spcBef>
                <a:spcPts val="1800"/>
              </a:spcBef>
              <a:buSzTx/>
              <a:buNone/>
              <a:defRPr sz="2000">
                <a:latin typeface="+mn-lt"/>
                <a:ea typeface="+mn-ea"/>
                <a:cs typeface="+mn-cs"/>
                <a:sym typeface="Avenir Next Regular"/>
              </a:defRPr>
            </a:lvl1pPr>
          </a:lstStyle>
          <a:p>
            <a:r>
              <a:t>Session Description Nullam quis risus eget urna mollis ornare vel eu leo. Duis mollis, est non commodo luctus, nisi erat porttitor ligula, eget lacinia odio sem nec elit. Maecenas faucibus mollis interdum. Aenean eu leo quam. Aenean lacinia bibendum nulla sed.</a:t>
            </a:r>
          </a:p>
        </p:txBody>
      </p:sp>
      <p:sp>
        <p:nvSpPr>
          <p:cNvPr id="137"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138" name="Title Text"/>
          <p:cNvSpPr txBox="1">
            <a:spLocks noGrp="1"/>
          </p:cNvSpPr>
          <p:nvPr>
            <p:ph type="title"/>
          </p:nvPr>
        </p:nvSpPr>
        <p:spPr>
          <a:prstGeom prst="rect">
            <a:avLst/>
          </a:prstGeom>
        </p:spPr>
        <p:txBody>
          <a:bodyPr/>
          <a:lstStyle/>
          <a:p>
            <a:r>
              <a:t>Title Text</a:t>
            </a:r>
          </a:p>
        </p:txBody>
      </p:sp>
      <p:sp>
        <p:nvSpPr>
          <p:cNvPr id="139" name="CapLine Header Element"/>
          <p:cNvSpPr txBox="1">
            <a:spLocks noGrp="1"/>
          </p:cNvSpPr>
          <p:nvPr>
            <p:ph type="body" sz="quarter" idx="22"/>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140" name="8:00 - 8:30"/>
          <p:cNvSpPr txBox="1">
            <a:spLocks noGrp="1"/>
          </p:cNvSpPr>
          <p:nvPr>
            <p:ph type="body" sz="quarter" idx="23"/>
          </p:nvPr>
        </p:nvSpPr>
        <p:spPr>
          <a:xfrm>
            <a:off x="1367135" y="5128294"/>
            <a:ext cx="3771901" cy="939801"/>
          </a:xfrm>
          <a:prstGeom prst="rect">
            <a:avLst/>
          </a:prstGeom>
        </p:spPr>
        <p:txBody>
          <a:bodyPr anchor="t">
            <a:spAutoFit/>
          </a:bodyPr>
          <a:lstStyle>
            <a:lvl1pPr marL="0" indent="0">
              <a:lnSpc>
                <a:spcPct val="70000"/>
              </a:lnSpc>
              <a:spcBef>
                <a:spcPts val="0"/>
              </a:spcBef>
              <a:buSzTx/>
              <a:buNone/>
              <a:defRPr sz="4800" b="1" cap="all" spc="-192">
                <a:solidFill>
                  <a:srgbClr val="FFA734"/>
                </a:solidFill>
                <a:latin typeface="+mn-lt"/>
                <a:ea typeface="+mn-ea"/>
                <a:cs typeface="+mn-cs"/>
                <a:sym typeface="Avenir Next Regular"/>
              </a:defRPr>
            </a:lvl1pPr>
          </a:lstStyle>
          <a:p>
            <a:r>
              <a:t>8:00 - 8:30</a:t>
            </a:r>
          </a:p>
        </p:txBody>
      </p:sp>
      <p:sp>
        <p:nvSpPr>
          <p:cNvPr id="141" name="Session Name"/>
          <p:cNvSpPr txBox="1">
            <a:spLocks noGrp="1"/>
          </p:cNvSpPr>
          <p:nvPr>
            <p:ph type="body" sz="quarter" idx="24"/>
          </p:nvPr>
        </p:nvSpPr>
        <p:spPr>
          <a:xfrm>
            <a:off x="1367135" y="6525294"/>
            <a:ext cx="3771901" cy="584201"/>
          </a:xfrm>
          <a:prstGeom prst="rect">
            <a:avLst/>
          </a:prstGeom>
        </p:spPr>
        <p:txBody>
          <a:bodyPr anchor="t">
            <a:spAutoFit/>
          </a:bodyPr>
          <a:lstStyle>
            <a:lvl1pPr marL="0" indent="0">
              <a:lnSpc>
                <a:spcPct val="80000"/>
              </a:lnSpc>
              <a:spcBef>
                <a:spcPts val="400"/>
              </a:spcBef>
              <a:buSzTx/>
              <a:buNone/>
              <a:defRPr sz="2800" cap="all" spc="55">
                <a:solidFill>
                  <a:srgbClr val="3F3F3F"/>
                </a:solidFill>
                <a:latin typeface="Avenir Next Demi Bold"/>
                <a:ea typeface="Avenir Next Demi Bold"/>
                <a:cs typeface="Avenir Next Demi Bold"/>
                <a:sym typeface="Avenir Next Demi Bold"/>
              </a:defRPr>
            </a:lvl1pPr>
          </a:lstStyle>
          <a:p>
            <a:r>
              <a:t>Session Name</a:t>
            </a:r>
          </a:p>
        </p:txBody>
      </p:sp>
      <p:sp>
        <p:nvSpPr>
          <p:cNvPr id="142" name="Session Leader…"/>
          <p:cNvSpPr txBox="1">
            <a:spLocks noGrp="1"/>
          </p:cNvSpPr>
          <p:nvPr>
            <p:ph type="body" sz="quarter" idx="25"/>
          </p:nvPr>
        </p:nvSpPr>
        <p:spPr>
          <a:xfrm>
            <a:off x="1367135" y="7881654"/>
            <a:ext cx="3771901" cy="800101"/>
          </a:xfrm>
          <a:prstGeom prst="rect">
            <a:avLst/>
          </a:prstGeom>
        </p:spPr>
        <p:txBody>
          <a:bodyPr anchor="t">
            <a:spAutoFit/>
          </a:bodyPr>
          <a:lstStyle/>
          <a:p>
            <a:pPr marL="0" indent="0">
              <a:lnSpc>
                <a:spcPct val="100000"/>
              </a:lnSpc>
              <a:spcBef>
                <a:spcPts val="600"/>
              </a:spcBef>
              <a:buSzTx/>
              <a:buNone/>
              <a:defRPr sz="2200" cap="all" spc="43">
                <a:solidFill>
                  <a:srgbClr val="3F3F3F"/>
                </a:solidFill>
                <a:latin typeface="Avenir Next Demi Bold"/>
                <a:ea typeface="Avenir Next Demi Bold"/>
                <a:cs typeface="Avenir Next Demi Bold"/>
                <a:sym typeface="Avenir Next Demi Bold"/>
              </a:defRPr>
            </a:pPr>
            <a:r>
              <a:t>Session Leader</a:t>
            </a:r>
          </a:p>
          <a:p>
            <a:pPr marL="0" indent="0">
              <a:lnSpc>
                <a:spcPct val="100000"/>
              </a:lnSpc>
              <a:spcBef>
                <a:spcPts val="0"/>
              </a:spcBef>
              <a:buSzTx/>
              <a:buNone/>
              <a:defRPr sz="1800" cap="all" spc="35">
                <a:solidFill>
                  <a:srgbClr val="3F3F3F"/>
                </a:solidFill>
                <a:latin typeface="Avenir Next Medium"/>
                <a:ea typeface="Avenir Next Medium"/>
                <a:cs typeface="Avenir Next Medium"/>
                <a:sym typeface="Avenir Next Medium"/>
              </a:defRPr>
            </a:pPr>
            <a:r>
              <a:t>Leader Title</a:t>
            </a:r>
          </a:p>
        </p:txBody>
      </p:sp>
      <p:sp>
        <p:nvSpPr>
          <p:cNvPr id="143" name="8:30 - 9:00"/>
          <p:cNvSpPr txBox="1">
            <a:spLocks noGrp="1"/>
          </p:cNvSpPr>
          <p:nvPr>
            <p:ph type="body" sz="quarter" idx="26"/>
          </p:nvPr>
        </p:nvSpPr>
        <p:spPr>
          <a:xfrm>
            <a:off x="5596235" y="5128294"/>
            <a:ext cx="3771901" cy="939801"/>
          </a:xfrm>
          <a:prstGeom prst="rect">
            <a:avLst/>
          </a:prstGeom>
        </p:spPr>
        <p:txBody>
          <a:bodyPr anchor="t">
            <a:spAutoFit/>
          </a:bodyPr>
          <a:lstStyle>
            <a:lvl1pPr marL="0" indent="0">
              <a:lnSpc>
                <a:spcPct val="70000"/>
              </a:lnSpc>
              <a:spcBef>
                <a:spcPts val="0"/>
              </a:spcBef>
              <a:buSzTx/>
              <a:buNone/>
              <a:defRPr sz="4800" b="1" cap="all" spc="-192">
                <a:solidFill>
                  <a:srgbClr val="FF8133"/>
                </a:solidFill>
                <a:latin typeface="+mn-lt"/>
                <a:ea typeface="+mn-ea"/>
                <a:cs typeface="+mn-cs"/>
                <a:sym typeface="Avenir Next Regular"/>
              </a:defRPr>
            </a:lvl1pPr>
          </a:lstStyle>
          <a:p>
            <a:r>
              <a:t>8:30 - 9:00</a:t>
            </a:r>
          </a:p>
        </p:txBody>
      </p:sp>
      <p:sp>
        <p:nvSpPr>
          <p:cNvPr id="144" name="Session Name"/>
          <p:cNvSpPr txBox="1">
            <a:spLocks noGrp="1"/>
          </p:cNvSpPr>
          <p:nvPr>
            <p:ph type="body" sz="quarter" idx="27"/>
          </p:nvPr>
        </p:nvSpPr>
        <p:spPr>
          <a:xfrm>
            <a:off x="5596235" y="6525294"/>
            <a:ext cx="3771901" cy="584201"/>
          </a:xfrm>
          <a:prstGeom prst="rect">
            <a:avLst/>
          </a:prstGeom>
        </p:spPr>
        <p:txBody>
          <a:bodyPr anchor="t">
            <a:spAutoFit/>
          </a:bodyPr>
          <a:lstStyle>
            <a:lvl1pPr marL="0" indent="0">
              <a:lnSpc>
                <a:spcPct val="80000"/>
              </a:lnSpc>
              <a:spcBef>
                <a:spcPts val="400"/>
              </a:spcBef>
              <a:buSzTx/>
              <a:buNone/>
              <a:defRPr sz="2800" cap="all" spc="55">
                <a:solidFill>
                  <a:srgbClr val="3F3F3F"/>
                </a:solidFill>
                <a:latin typeface="Avenir Next Demi Bold"/>
                <a:ea typeface="Avenir Next Demi Bold"/>
                <a:cs typeface="Avenir Next Demi Bold"/>
                <a:sym typeface="Avenir Next Demi Bold"/>
              </a:defRPr>
            </a:lvl1pPr>
          </a:lstStyle>
          <a:p>
            <a:r>
              <a:t>Session Name</a:t>
            </a:r>
          </a:p>
        </p:txBody>
      </p:sp>
      <p:sp>
        <p:nvSpPr>
          <p:cNvPr id="145" name="Session Leader…"/>
          <p:cNvSpPr txBox="1">
            <a:spLocks noGrp="1"/>
          </p:cNvSpPr>
          <p:nvPr>
            <p:ph type="body" sz="quarter" idx="28"/>
          </p:nvPr>
        </p:nvSpPr>
        <p:spPr>
          <a:xfrm>
            <a:off x="5596235" y="7881654"/>
            <a:ext cx="3771901" cy="800101"/>
          </a:xfrm>
          <a:prstGeom prst="rect">
            <a:avLst/>
          </a:prstGeom>
        </p:spPr>
        <p:txBody>
          <a:bodyPr anchor="t">
            <a:spAutoFit/>
          </a:bodyPr>
          <a:lstStyle/>
          <a:p>
            <a:pPr marL="0" indent="0">
              <a:lnSpc>
                <a:spcPct val="100000"/>
              </a:lnSpc>
              <a:spcBef>
                <a:spcPts val="600"/>
              </a:spcBef>
              <a:buSzTx/>
              <a:buNone/>
              <a:defRPr sz="2200" cap="all" spc="43">
                <a:solidFill>
                  <a:srgbClr val="3F3F3F"/>
                </a:solidFill>
                <a:latin typeface="Avenir Next Demi Bold"/>
                <a:ea typeface="Avenir Next Demi Bold"/>
                <a:cs typeface="Avenir Next Demi Bold"/>
                <a:sym typeface="Avenir Next Demi Bold"/>
              </a:defRPr>
            </a:pPr>
            <a:r>
              <a:t>Session Leader</a:t>
            </a:r>
          </a:p>
          <a:p>
            <a:pPr marL="0" indent="0">
              <a:lnSpc>
                <a:spcPct val="100000"/>
              </a:lnSpc>
              <a:spcBef>
                <a:spcPts val="0"/>
              </a:spcBef>
              <a:buSzTx/>
              <a:buNone/>
              <a:defRPr sz="1800" cap="all" spc="35">
                <a:solidFill>
                  <a:srgbClr val="3F3F3F"/>
                </a:solidFill>
                <a:latin typeface="Avenir Next Medium"/>
                <a:ea typeface="Avenir Next Medium"/>
                <a:cs typeface="Avenir Next Medium"/>
                <a:sym typeface="Avenir Next Medium"/>
              </a:defRPr>
            </a:pPr>
            <a:r>
              <a:t>Leader Title</a:t>
            </a:r>
          </a:p>
        </p:txBody>
      </p:sp>
      <p:sp>
        <p:nvSpPr>
          <p:cNvPr id="146" name="9:00 - 1:00"/>
          <p:cNvSpPr txBox="1">
            <a:spLocks noGrp="1"/>
          </p:cNvSpPr>
          <p:nvPr>
            <p:ph type="body" sz="quarter" idx="29"/>
          </p:nvPr>
        </p:nvSpPr>
        <p:spPr>
          <a:xfrm>
            <a:off x="9825335" y="5128294"/>
            <a:ext cx="3771901" cy="939801"/>
          </a:xfrm>
          <a:prstGeom prst="rect">
            <a:avLst/>
          </a:prstGeom>
        </p:spPr>
        <p:txBody>
          <a:bodyPr anchor="t">
            <a:spAutoFit/>
          </a:bodyPr>
          <a:lstStyle>
            <a:lvl1pPr marL="0" indent="0">
              <a:lnSpc>
                <a:spcPct val="70000"/>
              </a:lnSpc>
              <a:spcBef>
                <a:spcPts val="0"/>
              </a:spcBef>
              <a:buSzTx/>
              <a:buNone/>
              <a:defRPr sz="4800" b="1" cap="all" spc="-192">
                <a:solidFill>
                  <a:srgbClr val="F56042"/>
                </a:solidFill>
                <a:latin typeface="+mn-lt"/>
                <a:ea typeface="+mn-ea"/>
                <a:cs typeface="+mn-cs"/>
                <a:sym typeface="Avenir Next Regular"/>
              </a:defRPr>
            </a:lvl1pPr>
          </a:lstStyle>
          <a:p>
            <a:r>
              <a:t>9:00 - 1:00</a:t>
            </a:r>
          </a:p>
        </p:txBody>
      </p:sp>
      <p:sp>
        <p:nvSpPr>
          <p:cNvPr id="147" name="Session Name"/>
          <p:cNvSpPr txBox="1">
            <a:spLocks noGrp="1"/>
          </p:cNvSpPr>
          <p:nvPr>
            <p:ph type="body" sz="quarter" idx="30"/>
          </p:nvPr>
        </p:nvSpPr>
        <p:spPr>
          <a:xfrm>
            <a:off x="9825335" y="6525294"/>
            <a:ext cx="3771901" cy="584201"/>
          </a:xfrm>
          <a:prstGeom prst="rect">
            <a:avLst/>
          </a:prstGeom>
        </p:spPr>
        <p:txBody>
          <a:bodyPr anchor="t">
            <a:spAutoFit/>
          </a:bodyPr>
          <a:lstStyle>
            <a:lvl1pPr marL="0" indent="0">
              <a:lnSpc>
                <a:spcPct val="80000"/>
              </a:lnSpc>
              <a:spcBef>
                <a:spcPts val="400"/>
              </a:spcBef>
              <a:buSzTx/>
              <a:buNone/>
              <a:defRPr sz="2800" cap="all" spc="55">
                <a:solidFill>
                  <a:srgbClr val="3F3F3F"/>
                </a:solidFill>
                <a:latin typeface="Avenir Next Demi Bold"/>
                <a:ea typeface="Avenir Next Demi Bold"/>
                <a:cs typeface="Avenir Next Demi Bold"/>
                <a:sym typeface="Avenir Next Demi Bold"/>
              </a:defRPr>
            </a:lvl1pPr>
          </a:lstStyle>
          <a:p>
            <a:r>
              <a:t>Session Name</a:t>
            </a:r>
          </a:p>
        </p:txBody>
      </p:sp>
      <p:sp>
        <p:nvSpPr>
          <p:cNvPr id="148" name="Session Leader…"/>
          <p:cNvSpPr txBox="1">
            <a:spLocks noGrp="1"/>
          </p:cNvSpPr>
          <p:nvPr>
            <p:ph type="body" sz="quarter" idx="31"/>
          </p:nvPr>
        </p:nvSpPr>
        <p:spPr>
          <a:xfrm>
            <a:off x="9825335" y="7881654"/>
            <a:ext cx="3771901" cy="800101"/>
          </a:xfrm>
          <a:prstGeom prst="rect">
            <a:avLst/>
          </a:prstGeom>
        </p:spPr>
        <p:txBody>
          <a:bodyPr anchor="t">
            <a:spAutoFit/>
          </a:bodyPr>
          <a:lstStyle/>
          <a:p>
            <a:pPr marL="0" indent="0">
              <a:lnSpc>
                <a:spcPct val="100000"/>
              </a:lnSpc>
              <a:spcBef>
                <a:spcPts val="600"/>
              </a:spcBef>
              <a:buSzTx/>
              <a:buNone/>
              <a:defRPr sz="2200" cap="all" spc="43">
                <a:solidFill>
                  <a:srgbClr val="3F3F3F"/>
                </a:solidFill>
                <a:latin typeface="Avenir Next Demi Bold"/>
                <a:ea typeface="Avenir Next Demi Bold"/>
                <a:cs typeface="Avenir Next Demi Bold"/>
                <a:sym typeface="Avenir Next Demi Bold"/>
              </a:defRPr>
            </a:pPr>
            <a:r>
              <a:t>Session Leader</a:t>
            </a:r>
          </a:p>
          <a:p>
            <a:pPr marL="0" indent="0">
              <a:lnSpc>
                <a:spcPct val="100000"/>
              </a:lnSpc>
              <a:spcBef>
                <a:spcPts val="0"/>
              </a:spcBef>
              <a:buSzTx/>
              <a:buNone/>
              <a:defRPr sz="1800" cap="all" spc="35">
                <a:solidFill>
                  <a:srgbClr val="3F3F3F"/>
                </a:solidFill>
                <a:latin typeface="Avenir Next Medium"/>
                <a:ea typeface="Avenir Next Medium"/>
                <a:cs typeface="Avenir Next Medium"/>
                <a:sym typeface="Avenir Next Medium"/>
              </a:defRPr>
            </a:pPr>
            <a:r>
              <a:t>Leader Title</a:t>
            </a:r>
          </a:p>
        </p:txBody>
      </p:sp>
      <p:sp>
        <p:nvSpPr>
          <p:cNvPr id="149" name="1:00 - 4:30"/>
          <p:cNvSpPr txBox="1">
            <a:spLocks noGrp="1"/>
          </p:cNvSpPr>
          <p:nvPr>
            <p:ph type="body" sz="quarter" idx="32"/>
          </p:nvPr>
        </p:nvSpPr>
        <p:spPr>
          <a:xfrm>
            <a:off x="14054435" y="5128294"/>
            <a:ext cx="3771901" cy="939801"/>
          </a:xfrm>
          <a:prstGeom prst="rect">
            <a:avLst/>
          </a:prstGeom>
        </p:spPr>
        <p:txBody>
          <a:bodyPr anchor="t">
            <a:spAutoFit/>
          </a:bodyPr>
          <a:lstStyle>
            <a:lvl1pPr marL="0" indent="0">
              <a:lnSpc>
                <a:spcPct val="70000"/>
              </a:lnSpc>
              <a:spcBef>
                <a:spcPts val="0"/>
              </a:spcBef>
              <a:buSzTx/>
              <a:buNone/>
              <a:defRPr sz="4800" b="1" cap="all" spc="-192">
                <a:solidFill>
                  <a:srgbClr val="F83E5A"/>
                </a:solidFill>
                <a:latin typeface="+mn-lt"/>
                <a:ea typeface="+mn-ea"/>
                <a:cs typeface="+mn-cs"/>
                <a:sym typeface="Avenir Next Regular"/>
              </a:defRPr>
            </a:lvl1pPr>
          </a:lstStyle>
          <a:p>
            <a:r>
              <a:t>1:00 - 4:30</a:t>
            </a:r>
          </a:p>
        </p:txBody>
      </p:sp>
      <p:sp>
        <p:nvSpPr>
          <p:cNvPr id="150" name="Session Name"/>
          <p:cNvSpPr txBox="1">
            <a:spLocks noGrp="1"/>
          </p:cNvSpPr>
          <p:nvPr>
            <p:ph type="body" sz="quarter" idx="33"/>
          </p:nvPr>
        </p:nvSpPr>
        <p:spPr>
          <a:xfrm>
            <a:off x="14054435" y="6525294"/>
            <a:ext cx="3771901" cy="584201"/>
          </a:xfrm>
          <a:prstGeom prst="rect">
            <a:avLst/>
          </a:prstGeom>
        </p:spPr>
        <p:txBody>
          <a:bodyPr anchor="t">
            <a:spAutoFit/>
          </a:bodyPr>
          <a:lstStyle>
            <a:lvl1pPr marL="0" indent="0">
              <a:lnSpc>
                <a:spcPct val="80000"/>
              </a:lnSpc>
              <a:spcBef>
                <a:spcPts val="400"/>
              </a:spcBef>
              <a:buSzTx/>
              <a:buNone/>
              <a:defRPr sz="2800" cap="all" spc="55">
                <a:solidFill>
                  <a:srgbClr val="3F3F3F"/>
                </a:solidFill>
                <a:latin typeface="Avenir Next Demi Bold"/>
                <a:ea typeface="Avenir Next Demi Bold"/>
                <a:cs typeface="Avenir Next Demi Bold"/>
                <a:sym typeface="Avenir Next Demi Bold"/>
              </a:defRPr>
            </a:lvl1pPr>
          </a:lstStyle>
          <a:p>
            <a:r>
              <a:t>Session Name</a:t>
            </a:r>
          </a:p>
        </p:txBody>
      </p:sp>
      <p:sp>
        <p:nvSpPr>
          <p:cNvPr id="151" name="Session Leader…"/>
          <p:cNvSpPr txBox="1">
            <a:spLocks noGrp="1"/>
          </p:cNvSpPr>
          <p:nvPr>
            <p:ph type="body" sz="quarter" idx="34"/>
          </p:nvPr>
        </p:nvSpPr>
        <p:spPr>
          <a:xfrm>
            <a:off x="14054435" y="7881654"/>
            <a:ext cx="3771901" cy="800101"/>
          </a:xfrm>
          <a:prstGeom prst="rect">
            <a:avLst/>
          </a:prstGeom>
        </p:spPr>
        <p:txBody>
          <a:bodyPr anchor="t">
            <a:spAutoFit/>
          </a:bodyPr>
          <a:lstStyle/>
          <a:p>
            <a:pPr marL="0" indent="0">
              <a:lnSpc>
                <a:spcPct val="100000"/>
              </a:lnSpc>
              <a:spcBef>
                <a:spcPts val="600"/>
              </a:spcBef>
              <a:buSzTx/>
              <a:buNone/>
              <a:defRPr sz="2200" cap="all" spc="43">
                <a:solidFill>
                  <a:srgbClr val="3F3F3F"/>
                </a:solidFill>
                <a:latin typeface="Avenir Next Demi Bold"/>
                <a:ea typeface="Avenir Next Demi Bold"/>
                <a:cs typeface="Avenir Next Demi Bold"/>
                <a:sym typeface="Avenir Next Demi Bold"/>
              </a:defRPr>
            </a:pPr>
            <a:r>
              <a:t>Session Leader</a:t>
            </a:r>
          </a:p>
          <a:p>
            <a:pPr marL="0" indent="0">
              <a:lnSpc>
                <a:spcPct val="100000"/>
              </a:lnSpc>
              <a:spcBef>
                <a:spcPts val="0"/>
              </a:spcBef>
              <a:buSzTx/>
              <a:buNone/>
              <a:defRPr sz="1800" cap="all" spc="35">
                <a:solidFill>
                  <a:srgbClr val="3F3F3F"/>
                </a:solidFill>
                <a:latin typeface="Avenir Next Medium"/>
                <a:ea typeface="Avenir Next Medium"/>
                <a:cs typeface="Avenir Next Medium"/>
                <a:sym typeface="Avenir Next Medium"/>
              </a:defRPr>
            </a:pPr>
            <a:r>
              <a:t>Leader Title</a:t>
            </a:r>
          </a:p>
        </p:txBody>
      </p:sp>
      <p:sp>
        <p:nvSpPr>
          <p:cNvPr id="152" name="4:30 - 5:00"/>
          <p:cNvSpPr txBox="1">
            <a:spLocks noGrp="1"/>
          </p:cNvSpPr>
          <p:nvPr>
            <p:ph type="body" sz="quarter" idx="35"/>
          </p:nvPr>
        </p:nvSpPr>
        <p:spPr>
          <a:xfrm>
            <a:off x="18283535" y="5128294"/>
            <a:ext cx="3771901" cy="939801"/>
          </a:xfrm>
          <a:prstGeom prst="rect">
            <a:avLst/>
          </a:prstGeom>
        </p:spPr>
        <p:txBody>
          <a:bodyPr anchor="t">
            <a:spAutoFit/>
          </a:bodyPr>
          <a:lstStyle>
            <a:lvl1pPr marL="0" indent="0">
              <a:lnSpc>
                <a:spcPct val="70000"/>
              </a:lnSpc>
              <a:spcBef>
                <a:spcPts val="0"/>
              </a:spcBef>
              <a:buSzTx/>
              <a:buNone/>
              <a:defRPr sz="4800" b="1" cap="all" spc="-192">
                <a:solidFill>
                  <a:srgbClr val="D9035A"/>
                </a:solidFill>
                <a:latin typeface="+mn-lt"/>
                <a:ea typeface="+mn-ea"/>
                <a:cs typeface="+mn-cs"/>
                <a:sym typeface="Avenir Next Regular"/>
              </a:defRPr>
            </a:lvl1pPr>
          </a:lstStyle>
          <a:p>
            <a:r>
              <a:t>4:30 - 5:00</a:t>
            </a:r>
          </a:p>
        </p:txBody>
      </p:sp>
      <p:sp>
        <p:nvSpPr>
          <p:cNvPr id="153" name="Session Name"/>
          <p:cNvSpPr txBox="1">
            <a:spLocks noGrp="1"/>
          </p:cNvSpPr>
          <p:nvPr>
            <p:ph type="body" sz="quarter" idx="36"/>
          </p:nvPr>
        </p:nvSpPr>
        <p:spPr>
          <a:xfrm>
            <a:off x="18283535" y="6525294"/>
            <a:ext cx="3771901" cy="584201"/>
          </a:xfrm>
          <a:prstGeom prst="rect">
            <a:avLst/>
          </a:prstGeom>
        </p:spPr>
        <p:txBody>
          <a:bodyPr anchor="t">
            <a:spAutoFit/>
          </a:bodyPr>
          <a:lstStyle>
            <a:lvl1pPr marL="0" indent="0">
              <a:lnSpc>
                <a:spcPct val="80000"/>
              </a:lnSpc>
              <a:spcBef>
                <a:spcPts val="400"/>
              </a:spcBef>
              <a:buSzTx/>
              <a:buNone/>
              <a:defRPr sz="2800" cap="all" spc="55">
                <a:solidFill>
                  <a:srgbClr val="3F3F3F"/>
                </a:solidFill>
                <a:latin typeface="Avenir Next Demi Bold"/>
                <a:ea typeface="Avenir Next Demi Bold"/>
                <a:cs typeface="Avenir Next Demi Bold"/>
                <a:sym typeface="Avenir Next Demi Bold"/>
              </a:defRPr>
            </a:lvl1pPr>
          </a:lstStyle>
          <a:p>
            <a:r>
              <a:t>Session Name</a:t>
            </a:r>
          </a:p>
        </p:txBody>
      </p:sp>
      <p:sp>
        <p:nvSpPr>
          <p:cNvPr id="154" name="Session Leader…"/>
          <p:cNvSpPr txBox="1">
            <a:spLocks noGrp="1"/>
          </p:cNvSpPr>
          <p:nvPr>
            <p:ph type="body" sz="quarter" idx="37"/>
          </p:nvPr>
        </p:nvSpPr>
        <p:spPr>
          <a:xfrm>
            <a:off x="18283535" y="7881654"/>
            <a:ext cx="3771901" cy="800101"/>
          </a:xfrm>
          <a:prstGeom prst="rect">
            <a:avLst/>
          </a:prstGeom>
        </p:spPr>
        <p:txBody>
          <a:bodyPr anchor="t">
            <a:spAutoFit/>
          </a:bodyPr>
          <a:lstStyle/>
          <a:p>
            <a:pPr marL="0" indent="0">
              <a:lnSpc>
                <a:spcPct val="100000"/>
              </a:lnSpc>
              <a:spcBef>
                <a:spcPts val="600"/>
              </a:spcBef>
              <a:buSzTx/>
              <a:buNone/>
              <a:defRPr sz="2200" cap="all" spc="43">
                <a:solidFill>
                  <a:srgbClr val="3F3F3F"/>
                </a:solidFill>
                <a:latin typeface="Avenir Next Demi Bold"/>
                <a:ea typeface="Avenir Next Demi Bold"/>
                <a:cs typeface="Avenir Next Demi Bold"/>
                <a:sym typeface="Avenir Next Demi Bold"/>
              </a:defRPr>
            </a:pPr>
            <a:r>
              <a:t>Session Leader</a:t>
            </a:r>
          </a:p>
          <a:p>
            <a:pPr marL="0" indent="0">
              <a:lnSpc>
                <a:spcPct val="100000"/>
              </a:lnSpc>
              <a:spcBef>
                <a:spcPts val="0"/>
              </a:spcBef>
              <a:buSzTx/>
              <a:buNone/>
              <a:defRPr sz="1800" cap="all" spc="35">
                <a:solidFill>
                  <a:srgbClr val="3F3F3F"/>
                </a:solidFill>
                <a:latin typeface="Avenir Next Medium"/>
                <a:ea typeface="Avenir Next Medium"/>
                <a:cs typeface="Avenir Next Medium"/>
                <a:sym typeface="Avenir Next Medium"/>
              </a:defRPr>
            </a:pPr>
            <a:r>
              <a:t>Leader Title</a:t>
            </a:r>
          </a:p>
        </p:txBody>
      </p:sp>
      <p:sp>
        <p:nvSpPr>
          <p:cNvPr id="155" name="Company / Presentation Name"/>
          <p:cNvSpPr txBox="1">
            <a:spLocks noGrp="1"/>
          </p:cNvSpPr>
          <p:nvPr>
            <p:ph type="body" sz="quarter" idx="38"/>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
        <p:nvSpPr>
          <p:cNvPr id="156" name="Session Description Nullam quis risus eget urna mollis ornare vel eu leo. Duis mollis, est non commodo luctus, nisi erat porttitor ligula, eget lacinia odio sem nec elit. Maecenas faucibus mollis interdum. Aenean eu leo quam. Aenean lacinia bibendum null"/>
          <p:cNvSpPr txBox="1">
            <a:spLocks noGrp="1"/>
          </p:cNvSpPr>
          <p:nvPr>
            <p:ph type="body" sz="quarter" idx="39"/>
          </p:nvPr>
        </p:nvSpPr>
        <p:spPr>
          <a:xfrm>
            <a:off x="5596235" y="9001694"/>
            <a:ext cx="3771901" cy="3347171"/>
          </a:xfrm>
          <a:prstGeom prst="rect">
            <a:avLst/>
          </a:prstGeom>
        </p:spPr>
        <p:txBody>
          <a:bodyPr anchor="t"/>
          <a:lstStyle>
            <a:lvl1pPr marL="0" indent="0">
              <a:spcBef>
                <a:spcPts val="1800"/>
              </a:spcBef>
              <a:buSzTx/>
              <a:buNone/>
              <a:defRPr sz="2000">
                <a:latin typeface="+mn-lt"/>
                <a:ea typeface="+mn-ea"/>
                <a:cs typeface="+mn-cs"/>
                <a:sym typeface="Avenir Next Regular"/>
              </a:defRPr>
            </a:lvl1pPr>
          </a:lstStyle>
          <a:p>
            <a:r>
              <a:t>Session Description Nullam quis risus eget urna mollis ornare vel eu leo. Duis mollis, est non commodo luctus, nisi erat porttitor ligula, eget lacinia odio sem nec elit. Maecenas faucibus mollis interdum. Aenean eu leo quam. Aenean lacinia bibendum nulla sed.</a:t>
            </a:r>
          </a:p>
        </p:txBody>
      </p:sp>
      <p:sp>
        <p:nvSpPr>
          <p:cNvPr id="157" name="Session Description Nullam quis risus eget urna mollis ornare vel eu leo. Duis mollis, est non commodo luctus, nisi erat porttitor ligula, eget lacinia odio sem nec elit. Maecenas faucibus mollis interdum. Aenean eu leo quam. Aenean lacinia bibendum null"/>
          <p:cNvSpPr txBox="1">
            <a:spLocks noGrp="1"/>
          </p:cNvSpPr>
          <p:nvPr>
            <p:ph type="body" sz="quarter" idx="40"/>
          </p:nvPr>
        </p:nvSpPr>
        <p:spPr>
          <a:xfrm>
            <a:off x="9825335" y="9001694"/>
            <a:ext cx="3771901" cy="3347171"/>
          </a:xfrm>
          <a:prstGeom prst="rect">
            <a:avLst/>
          </a:prstGeom>
        </p:spPr>
        <p:txBody>
          <a:bodyPr anchor="t"/>
          <a:lstStyle>
            <a:lvl1pPr marL="0" indent="0">
              <a:spcBef>
                <a:spcPts val="1800"/>
              </a:spcBef>
              <a:buSzTx/>
              <a:buNone/>
              <a:defRPr sz="2000">
                <a:latin typeface="+mn-lt"/>
                <a:ea typeface="+mn-ea"/>
                <a:cs typeface="+mn-cs"/>
                <a:sym typeface="Avenir Next Regular"/>
              </a:defRPr>
            </a:lvl1pPr>
          </a:lstStyle>
          <a:p>
            <a:r>
              <a:t>Session Description Nullam quis risus eget urna mollis ornare vel eu leo. Duis mollis, est non commodo luctus, nisi erat porttitor ligula, eget lacinia odio sem nec elit. Maecenas faucibus mollis interdum. Aenean eu leo quam. Aenean lacinia bibendum nulla sed.</a:t>
            </a:r>
          </a:p>
        </p:txBody>
      </p:sp>
      <p:sp>
        <p:nvSpPr>
          <p:cNvPr id="158" name="Session Description Nullam quis risus eget urna mollis ornare vel eu leo. Duis mollis, est non commodo luctus, nisi erat porttitor ligula, eget lacinia odio sem nec elit. Maecenas faucibus mollis interdum. Aenean eu leo quam. Aenean lacinia bibendum null"/>
          <p:cNvSpPr txBox="1">
            <a:spLocks noGrp="1"/>
          </p:cNvSpPr>
          <p:nvPr>
            <p:ph type="body" sz="quarter" idx="41"/>
          </p:nvPr>
        </p:nvSpPr>
        <p:spPr>
          <a:xfrm>
            <a:off x="14054435" y="9001694"/>
            <a:ext cx="3771901" cy="3347171"/>
          </a:xfrm>
          <a:prstGeom prst="rect">
            <a:avLst/>
          </a:prstGeom>
        </p:spPr>
        <p:txBody>
          <a:bodyPr anchor="t"/>
          <a:lstStyle>
            <a:lvl1pPr marL="0" indent="0">
              <a:spcBef>
                <a:spcPts val="1800"/>
              </a:spcBef>
              <a:buSzTx/>
              <a:buNone/>
              <a:defRPr sz="2000">
                <a:latin typeface="+mn-lt"/>
                <a:ea typeface="+mn-ea"/>
                <a:cs typeface="+mn-cs"/>
                <a:sym typeface="Avenir Next Regular"/>
              </a:defRPr>
            </a:lvl1pPr>
          </a:lstStyle>
          <a:p>
            <a:r>
              <a:t>Session Description Nullam quis risus eget urna mollis ornare vel eu leo. Duis mollis, est non commodo luctus, nisi erat porttitor ligula, eget lacinia odio sem nec elit. Maecenas faucibus mollis interdum. Aenean eu leo quam. Aenean lacinia bibendum nulla sed.</a:t>
            </a:r>
          </a:p>
        </p:txBody>
      </p:sp>
      <p:sp>
        <p:nvSpPr>
          <p:cNvPr id="159" name="Session Description Nullam quis risus eget urna mollis ornare vel eu leo. Duis mollis, est non commodo luctus, nisi erat porttitor ligula, eget lacinia odio sem nec elit. Maecenas faucibus mollis interdum. Aenean eu leo quam. Aenean lacinia bibendum null"/>
          <p:cNvSpPr txBox="1">
            <a:spLocks noGrp="1"/>
          </p:cNvSpPr>
          <p:nvPr>
            <p:ph type="body" sz="quarter" idx="42"/>
          </p:nvPr>
        </p:nvSpPr>
        <p:spPr>
          <a:xfrm>
            <a:off x="18283535" y="9001694"/>
            <a:ext cx="3771901" cy="3347171"/>
          </a:xfrm>
          <a:prstGeom prst="rect">
            <a:avLst/>
          </a:prstGeom>
        </p:spPr>
        <p:txBody>
          <a:bodyPr anchor="t"/>
          <a:lstStyle>
            <a:lvl1pPr marL="0" indent="0">
              <a:spcBef>
                <a:spcPts val="1800"/>
              </a:spcBef>
              <a:buSzTx/>
              <a:buNone/>
              <a:defRPr sz="2000">
                <a:latin typeface="+mn-lt"/>
                <a:ea typeface="+mn-ea"/>
                <a:cs typeface="+mn-cs"/>
                <a:sym typeface="Avenir Next Regular"/>
              </a:defRPr>
            </a:lvl1pPr>
          </a:lstStyle>
          <a:p>
            <a:r>
              <a:t>Session Description Nullam quis risus eget urna mollis ornare vel eu leo. Duis mollis, est non commodo luctus, nisi erat porttitor ligula, eget lacinia odio sem nec elit. Maecenas faucibus mollis interdum. Aenean eu leo quam. Aenean lacinia bibendum nulla sed.</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Welcome Message">
    <p:spTree>
      <p:nvGrpSpPr>
        <p:cNvPr id="1" name=""/>
        <p:cNvGrpSpPr/>
        <p:nvPr/>
      </p:nvGrpSpPr>
      <p:grpSpPr>
        <a:xfrm>
          <a:off x="0" y="0"/>
          <a:ext cx="0" cy="0"/>
          <a:chOff x="0" y="0"/>
          <a:chExt cx="0" cy="0"/>
        </a:xfrm>
      </p:grpSpPr>
      <p:sp>
        <p:nvSpPr>
          <p:cNvPr id="166" name="Rectangle"/>
          <p:cNvSpPr/>
          <p:nvPr/>
        </p:nvSpPr>
        <p:spPr>
          <a:xfrm>
            <a:off x="0" y="1819870"/>
            <a:ext cx="24383999" cy="11896130"/>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167"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168" name="Title Text"/>
          <p:cNvSpPr txBox="1">
            <a:spLocks noGrp="1"/>
          </p:cNvSpPr>
          <p:nvPr>
            <p:ph type="title"/>
          </p:nvPr>
        </p:nvSpPr>
        <p:spPr>
          <a:xfrm>
            <a:off x="10838291" y="5312201"/>
            <a:ext cx="9430380" cy="1523288"/>
          </a:xfrm>
          <a:prstGeom prst="rect">
            <a:avLst/>
          </a:prstGeom>
        </p:spPr>
        <p:txBody>
          <a:bodyPr anchor="b"/>
          <a:lstStyle>
            <a:lvl1pPr>
              <a:defRPr>
                <a:solidFill>
                  <a:srgbClr val="FFFFFF"/>
                </a:solidFill>
              </a:defRPr>
            </a:lvl1pPr>
          </a:lstStyle>
          <a:p>
            <a:r>
              <a:t>Title Text</a:t>
            </a:r>
          </a:p>
        </p:txBody>
      </p:sp>
      <p:sp>
        <p:nvSpPr>
          <p:cNvPr id="1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0" name="Body Level One…"/>
          <p:cNvSpPr txBox="1">
            <a:spLocks noGrp="1"/>
          </p:cNvSpPr>
          <p:nvPr>
            <p:ph type="body" sz="quarter" idx="1"/>
          </p:nvPr>
        </p:nvSpPr>
        <p:spPr>
          <a:xfrm>
            <a:off x="10838291" y="6835488"/>
            <a:ext cx="9430379" cy="2329001"/>
          </a:xfrm>
          <a:prstGeom prst="rect">
            <a:avLst/>
          </a:prstGeom>
        </p:spPr>
        <p:txBody>
          <a:bodyPr anchor="t"/>
          <a:lstStyle>
            <a:lvl1pPr marL="0" indent="0">
              <a:spcBef>
                <a:spcPts val="0"/>
              </a:spcBef>
              <a:buSzTx/>
              <a:buNone/>
              <a:defRPr cap="all">
                <a:solidFill>
                  <a:srgbClr val="FFFFFF"/>
                </a:solidFill>
              </a:defRPr>
            </a:lvl1pPr>
            <a:lvl2pPr marL="0" indent="228600">
              <a:spcBef>
                <a:spcPts val="0"/>
              </a:spcBef>
              <a:buSzTx/>
              <a:buNone/>
              <a:defRPr cap="all">
                <a:solidFill>
                  <a:srgbClr val="FFFFFF"/>
                </a:solidFill>
              </a:defRPr>
            </a:lvl2pPr>
            <a:lvl3pPr marL="0" indent="457200">
              <a:spcBef>
                <a:spcPts val="0"/>
              </a:spcBef>
              <a:buSzTx/>
              <a:buNone/>
              <a:defRPr cap="all">
                <a:solidFill>
                  <a:srgbClr val="FFFFFF"/>
                </a:solidFill>
              </a:defRPr>
            </a:lvl3pPr>
            <a:lvl4pPr marL="0" indent="685800">
              <a:spcBef>
                <a:spcPts val="0"/>
              </a:spcBef>
              <a:buSzTx/>
              <a:buNone/>
              <a:defRPr cap="all">
                <a:solidFill>
                  <a:srgbClr val="FFFFFF"/>
                </a:solidFill>
              </a:defRPr>
            </a:lvl4pPr>
            <a:lvl5pPr marL="0" indent="914400">
              <a:spcBef>
                <a:spcPts val="0"/>
              </a:spcBef>
              <a:buSzTx/>
              <a:buNone/>
              <a:defRPr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1" name="Exec Name…"/>
          <p:cNvSpPr txBox="1">
            <a:spLocks noGrp="1"/>
          </p:cNvSpPr>
          <p:nvPr>
            <p:ph type="body" sz="quarter" idx="21"/>
          </p:nvPr>
        </p:nvSpPr>
        <p:spPr>
          <a:xfrm>
            <a:off x="4572529" y="10689768"/>
            <a:ext cx="4898629" cy="830581"/>
          </a:xfrm>
          <a:prstGeom prst="rect">
            <a:avLst/>
          </a:prstGeom>
        </p:spPr>
        <p:txBody>
          <a:bodyPr anchor="t">
            <a:spAutoFit/>
          </a:bodyPr>
          <a:lstStyle/>
          <a:p>
            <a:pPr marL="0" indent="0" algn="ctr">
              <a:spcBef>
                <a:spcPts val="0"/>
              </a:spcBef>
              <a:buSzTx/>
              <a:buNone/>
              <a:defRPr sz="2600" cap="all" spc="0">
                <a:solidFill>
                  <a:srgbClr val="FFFFFF"/>
                </a:solidFill>
                <a:latin typeface="Avenir Next Demi Bold"/>
                <a:ea typeface="Avenir Next Demi Bold"/>
                <a:cs typeface="Avenir Next Demi Bold"/>
                <a:sym typeface="Avenir Next Demi Bold"/>
              </a:defRPr>
            </a:pPr>
            <a:r>
              <a:t>Exec Name</a:t>
            </a:r>
          </a:p>
          <a:p>
            <a:pPr marL="0" indent="0" algn="ctr">
              <a:spcBef>
                <a:spcPts val="0"/>
              </a:spcBef>
              <a:buSzTx/>
              <a:buNone/>
              <a:defRPr sz="1800" cap="all" spc="35">
                <a:solidFill>
                  <a:srgbClr val="FFFFFF"/>
                </a:solidFill>
                <a:latin typeface="Avenir Next Demi Bold"/>
                <a:ea typeface="Avenir Next Demi Bold"/>
                <a:cs typeface="Avenir Next Demi Bold"/>
                <a:sym typeface="Avenir Next Demi Bold"/>
              </a:defRPr>
            </a:pPr>
            <a:r>
              <a:t>Exec Title</a:t>
            </a:r>
          </a:p>
        </p:txBody>
      </p:sp>
      <p:sp>
        <p:nvSpPr>
          <p:cNvPr id="172" name="Placeholder--flatUHD.jpg"/>
          <p:cNvSpPr>
            <a:spLocks noGrp="1"/>
          </p:cNvSpPr>
          <p:nvPr>
            <p:ph type="pic" sz="half" idx="22"/>
          </p:nvPr>
        </p:nvSpPr>
        <p:spPr>
          <a:xfrm>
            <a:off x="1393932" y="4072671"/>
            <a:ext cx="11255730" cy="6331348"/>
          </a:xfrm>
          <a:prstGeom prst="rect">
            <a:avLst/>
          </a:prstGeom>
          <a:ln w="114300">
            <a:solidFill>
              <a:srgbClr val="FFA734"/>
            </a:solidFill>
          </a:ln>
        </p:spPr>
        <p:txBody>
          <a:bodyPr lIns="91439" tIns="45719" rIns="91439" bIns="45719" anchor="t">
            <a:noAutofit/>
          </a:bodyPr>
          <a:lstStyle/>
          <a:p>
            <a:endParaRPr/>
          </a:p>
        </p:txBody>
      </p:sp>
      <p:sp>
        <p:nvSpPr>
          <p:cNvPr id="173" name="Shape"/>
          <p:cNvSpPr/>
          <p:nvPr/>
        </p:nvSpPr>
        <p:spPr>
          <a:xfrm>
            <a:off x="4115329" y="4015521"/>
            <a:ext cx="909936" cy="1023637"/>
          </a:xfrm>
          <a:custGeom>
            <a:avLst/>
            <a:gdLst/>
            <a:ahLst/>
            <a:cxnLst>
              <a:cxn ang="0">
                <a:pos x="wd2" y="hd2"/>
              </a:cxn>
              <a:cxn ang="5400000">
                <a:pos x="wd2" y="hd2"/>
              </a:cxn>
              <a:cxn ang="10800000">
                <a:pos x="wd2" y="hd2"/>
              </a:cxn>
              <a:cxn ang="16200000">
                <a:pos x="wd2" y="hd2"/>
              </a:cxn>
            </a:cxnLst>
            <a:rect l="0" t="0" r="r" b="b"/>
            <a:pathLst>
              <a:path w="21600" h="21436" extrusionOk="0">
                <a:moveTo>
                  <a:pt x="0" y="6275"/>
                </a:moveTo>
                <a:lnTo>
                  <a:pt x="0" y="15161"/>
                </a:lnTo>
                <a:cubicBezTo>
                  <a:pt x="0" y="15816"/>
                  <a:pt x="396" y="16420"/>
                  <a:pt x="1038" y="16748"/>
                </a:cubicBezTo>
                <a:lnTo>
                  <a:pt x="9762" y="21191"/>
                </a:lnTo>
                <a:cubicBezTo>
                  <a:pt x="10404" y="21518"/>
                  <a:pt x="11196" y="21518"/>
                  <a:pt x="11838" y="21191"/>
                </a:cubicBezTo>
                <a:lnTo>
                  <a:pt x="20562" y="16748"/>
                </a:lnTo>
                <a:cubicBezTo>
                  <a:pt x="21204" y="16420"/>
                  <a:pt x="21600" y="15816"/>
                  <a:pt x="21600" y="15161"/>
                </a:cubicBezTo>
                <a:lnTo>
                  <a:pt x="21600" y="6275"/>
                </a:lnTo>
                <a:cubicBezTo>
                  <a:pt x="21600" y="5620"/>
                  <a:pt x="21204" y="5016"/>
                  <a:pt x="20562" y="4688"/>
                </a:cubicBezTo>
                <a:lnTo>
                  <a:pt x="11838" y="245"/>
                </a:lnTo>
                <a:cubicBezTo>
                  <a:pt x="11196" y="-82"/>
                  <a:pt x="10404" y="-82"/>
                  <a:pt x="9762" y="245"/>
                </a:cubicBezTo>
                <a:lnTo>
                  <a:pt x="1038" y="4688"/>
                </a:lnTo>
                <a:cubicBezTo>
                  <a:pt x="396" y="5016"/>
                  <a:pt x="0" y="5620"/>
                  <a:pt x="0" y="6275"/>
                </a:cubicBezTo>
                <a:close/>
              </a:path>
            </a:pathLst>
          </a:custGeom>
          <a:solidFill>
            <a:srgbClr val="FFA734"/>
          </a:solidFill>
          <a:ln w="12700">
            <a:miter lim="400000"/>
          </a:ln>
        </p:spPr>
        <p:txBody>
          <a:bodyPr lIns="38100" tIns="38100" rIns="38100" bIns="38100" anchor="ctr"/>
          <a:lstStyle/>
          <a:p>
            <a:pPr algn="ctr">
              <a:defRPr sz="2600" cap="all">
                <a:solidFill>
                  <a:srgbClr val="FFFFFF"/>
                </a:solidFill>
              </a:defRPr>
            </a:pPr>
            <a:endParaRPr/>
          </a:p>
        </p:txBody>
      </p:sp>
      <p:sp>
        <p:nvSpPr>
          <p:cNvPr id="174" name="Company / Presentation Name"/>
          <p:cNvSpPr txBox="1">
            <a:spLocks noGrp="1"/>
          </p:cNvSpPr>
          <p:nvPr>
            <p:ph type="body" sz="quarter" idx="23"/>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peakers">
    <p:spTree>
      <p:nvGrpSpPr>
        <p:cNvPr id="1" name=""/>
        <p:cNvGrpSpPr/>
        <p:nvPr/>
      </p:nvGrpSpPr>
      <p:grpSpPr>
        <a:xfrm>
          <a:off x="0" y="0"/>
          <a:ext cx="0" cy="0"/>
          <a:chOff x="0" y="0"/>
          <a:chExt cx="0" cy="0"/>
        </a:xfrm>
      </p:grpSpPr>
      <p:sp>
        <p:nvSpPr>
          <p:cNvPr id="181"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182" name="Title Text"/>
          <p:cNvSpPr txBox="1">
            <a:spLocks noGrp="1"/>
          </p:cNvSpPr>
          <p:nvPr>
            <p:ph type="title"/>
          </p:nvPr>
        </p:nvSpPr>
        <p:spPr>
          <a:prstGeom prst="rect">
            <a:avLst/>
          </a:prstGeom>
        </p:spPr>
        <p:txBody>
          <a:bodyPr/>
          <a:lstStyle/>
          <a:p>
            <a:r>
              <a:t>Title Text</a:t>
            </a:r>
          </a:p>
        </p:txBody>
      </p:sp>
      <p:sp>
        <p:nvSpPr>
          <p:cNvPr id="183" name="CapLine Header Element"/>
          <p:cNvSpPr txBox="1">
            <a:spLocks noGrp="1"/>
          </p:cNvSpPr>
          <p:nvPr>
            <p:ph type="body" sz="quarter" idx="21"/>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184" name="Placeholder--flatUHD.jpg"/>
          <p:cNvSpPr>
            <a:spLocks noGrp="1"/>
          </p:cNvSpPr>
          <p:nvPr>
            <p:ph type="pic" sz="quarter" idx="22"/>
          </p:nvPr>
        </p:nvSpPr>
        <p:spPr>
          <a:xfrm>
            <a:off x="-60281" y="5185444"/>
            <a:ext cx="8603299" cy="4839355"/>
          </a:xfrm>
          <a:prstGeom prst="rect">
            <a:avLst/>
          </a:prstGeom>
          <a:ln w="114300">
            <a:solidFill>
              <a:srgbClr val="FF8133"/>
            </a:solidFill>
          </a:ln>
        </p:spPr>
        <p:txBody>
          <a:bodyPr lIns="91439" tIns="45719" rIns="91439" bIns="45719" anchor="t">
            <a:noAutofit/>
          </a:bodyPr>
          <a:lstStyle/>
          <a:p>
            <a:endParaRPr/>
          </a:p>
        </p:txBody>
      </p:sp>
      <p:sp>
        <p:nvSpPr>
          <p:cNvPr id="185" name="Speaker Name…"/>
          <p:cNvSpPr txBox="1">
            <a:spLocks noGrp="1"/>
          </p:cNvSpPr>
          <p:nvPr>
            <p:ph type="body" sz="quarter" idx="23"/>
          </p:nvPr>
        </p:nvSpPr>
        <p:spPr>
          <a:xfrm>
            <a:off x="1822102" y="10539288"/>
            <a:ext cx="4838701" cy="1257301"/>
          </a:xfrm>
          <a:prstGeom prst="rect">
            <a:avLst/>
          </a:prstGeom>
        </p:spPr>
        <p:txBody>
          <a:bodyPr anchor="t">
            <a:spAutoFit/>
          </a:bodyPr>
          <a:lstStyle/>
          <a:p>
            <a:pPr marL="0" indent="0" algn="ctr">
              <a:lnSpc>
                <a:spcPct val="100000"/>
              </a:lnSpc>
              <a:spcBef>
                <a:spcPts val="0"/>
              </a:spcBef>
              <a:buSzTx/>
              <a:buNone/>
              <a:defRPr sz="2800" cap="all" spc="55">
                <a:solidFill>
                  <a:srgbClr val="3F3F3F"/>
                </a:solidFill>
                <a:latin typeface="Avenir Next Demi Bold"/>
                <a:ea typeface="Avenir Next Demi Bold"/>
                <a:cs typeface="Avenir Next Demi Bold"/>
                <a:sym typeface="Avenir Next Demi Bold"/>
              </a:defRPr>
            </a:pPr>
            <a:r>
              <a:t>Speaker Name</a:t>
            </a:r>
          </a:p>
          <a:p>
            <a:pPr marL="0" indent="0" algn="ctr">
              <a:lnSpc>
                <a:spcPct val="100000"/>
              </a:lnSpc>
              <a:spcBef>
                <a:spcPts val="900"/>
              </a:spcBef>
              <a:buSzTx/>
              <a:buNone/>
              <a:defRPr sz="1800" b="1" cap="all" spc="35">
                <a:solidFill>
                  <a:srgbClr val="3F3F3F"/>
                </a:solidFill>
                <a:latin typeface="+mn-lt"/>
                <a:ea typeface="+mn-ea"/>
                <a:cs typeface="+mn-cs"/>
                <a:sym typeface="Avenir Next Regular"/>
              </a:defRPr>
            </a:pPr>
            <a:r>
              <a:t>Speaker Title</a:t>
            </a:r>
          </a:p>
          <a:p>
            <a:pPr marL="0" indent="0" algn="ctr">
              <a:lnSpc>
                <a:spcPct val="100000"/>
              </a:lnSpc>
              <a:spcBef>
                <a:spcPts val="0"/>
              </a:spcBef>
              <a:buSzTx/>
              <a:buNone/>
              <a:defRPr sz="1400" cap="all" spc="27">
                <a:solidFill>
                  <a:srgbClr val="3F3F3F"/>
                </a:solidFill>
                <a:latin typeface="Avenir Next Demi Bold"/>
                <a:ea typeface="Avenir Next Demi Bold"/>
                <a:cs typeface="Avenir Next Demi Bold"/>
                <a:sym typeface="Avenir Next Demi Bold"/>
              </a:defRPr>
            </a:pPr>
            <a:r>
              <a:t>Department Title</a:t>
            </a:r>
          </a:p>
        </p:txBody>
      </p:sp>
      <p:sp>
        <p:nvSpPr>
          <p:cNvPr id="186" name="Placeholder--flatUHD.jpg"/>
          <p:cNvSpPr>
            <a:spLocks noGrp="1"/>
          </p:cNvSpPr>
          <p:nvPr>
            <p:ph type="pic" sz="quarter" idx="24"/>
          </p:nvPr>
        </p:nvSpPr>
        <p:spPr>
          <a:xfrm>
            <a:off x="5240084" y="5185444"/>
            <a:ext cx="8603299" cy="4839355"/>
          </a:xfrm>
          <a:prstGeom prst="rect">
            <a:avLst/>
          </a:prstGeom>
          <a:ln w="114300">
            <a:solidFill>
              <a:srgbClr val="F56042"/>
            </a:solidFill>
          </a:ln>
        </p:spPr>
        <p:txBody>
          <a:bodyPr lIns="91439" tIns="45719" rIns="91439" bIns="45719" anchor="t">
            <a:noAutofit/>
          </a:bodyPr>
          <a:lstStyle/>
          <a:p>
            <a:endParaRPr/>
          </a:p>
        </p:txBody>
      </p:sp>
      <p:sp>
        <p:nvSpPr>
          <p:cNvPr id="187" name="Speaker Name…"/>
          <p:cNvSpPr txBox="1">
            <a:spLocks noGrp="1"/>
          </p:cNvSpPr>
          <p:nvPr>
            <p:ph type="body" sz="quarter" idx="25"/>
          </p:nvPr>
        </p:nvSpPr>
        <p:spPr>
          <a:xfrm>
            <a:off x="7122467" y="10539288"/>
            <a:ext cx="4838701" cy="1257301"/>
          </a:xfrm>
          <a:prstGeom prst="rect">
            <a:avLst/>
          </a:prstGeom>
        </p:spPr>
        <p:txBody>
          <a:bodyPr anchor="t">
            <a:spAutoFit/>
          </a:bodyPr>
          <a:lstStyle/>
          <a:p>
            <a:pPr marL="0" indent="0" algn="ctr">
              <a:lnSpc>
                <a:spcPct val="100000"/>
              </a:lnSpc>
              <a:spcBef>
                <a:spcPts val="0"/>
              </a:spcBef>
              <a:buSzTx/>
              <a:buNone/>
              <a:defRPr sz="2800" cap="all" spc="55">
                <a:solidFill>
                  <a:srgbClr val="3F3F3F"/>
                </a:solidFill>
                <a:latin typeface="Avenir Next Demi Bold"/>
                <a:ea typeface="Avenir Next Demi Bold"/>
                <a:cs typeface="Avenir Next Demi Bold"/>
                <a:sym typeface="Avenir Next Demi Bold"/>
              </a:defRPr>
            </a:pPr>
            <a:r>
              <a:t>Speaker Name</a:t>
            </a:r>
          </a:p>
          <a:p>
            <a:pPr marL="0" indent="0" algn="ctr">
              <a:lnSpc>
                <a:spcPct val="100000"/>
              </a:lnSpc>
              <a:spcBef>
                <a:spcPts val="900"/>
              </a:spcBef>
              <a:buSzTx/>
              <a:buNone/>
              <a:defRPr sz="1800" b="1" cap="all" spc="35">
                <a:solidFill>
                  <a:srgbClr val="3F3F3F"/>
                </a:solidFill>
                <a:latin typeface="+mn-lt"/>
                <a:ea typeface="+mn-ea"/>
                <a:cs typeface="+mn-cs"/>
                <a:sym typeface="Avenir Next Regular"/>
              </a:defRPr>
            </a:pPr>
            <a:r>
              <a:t>Speaker Title</a:t>
            </a:r>
          </a:p>
          <a:p>
            <a:pPr marL="0" indent="0" algn="ctr">
              <a:lnSpc>
                <a:spcPct val="100000"/>
              </a:lnSpc>
              <a:spcBef>
                <a:spcPts val="0"/>
              </a:spcBef>
              <a:buSzTx/>
              <a:buNone/>
              <a:defRPr sz="1400" cap="all" spc="27">
                <a:solidFill>
                  <a:srgbClr val="3F3F3F"/>
                </a:solidFill>
                <a:latin typeface="Avenir Next Demi Bold"/>
                <a:ea typeface="Avenir Next Demi Bold"/>
                <a:cs typeface="Avenir Next Demi Bold"/>
                <a:sym typeface="Avenir Next Demi Bold"/>
              </a:defRPr>
            </a:pPr>
            <a:r>
              <a:t>Department Title</a:t>
            </a:r>
          </a:p>
        </p:txBody>
      </p:sp>
      <p:sp>
        <p:nvSpPr>
          <p:cNvPr id="188" name="Placeholder--flatUHD.jpg"/>
          <p:cNvSpPr>
            <a:spLocks noGrp="1"/>
          </p:cNvSpPr>
          <p:nvPr>
            <p:ph type="pic" sz="quarter" idx="26"/>
          </p:nvPr>
        </p:nvSpPr>
        <p:spPr>
          <a:xfrm>
            <a:off x="10540449" y="5185444"/>
            <a:ext cx="8603299" cy="4839355"/>
          </a:xfrm>
          <a:prstGeom prst="rect">
            <a:avLst/>
          </a:prstGeom>
          <a:ln w="114300">
            <a:solidFill>
              <a:srgbClr val="F83E5A"/>
            </a:solidFill>
          </a:ln>
        </p:spPr>
        <p:txBody>
          <a:bodyPr lIns="91439" tIns="45719" rIns="91439" bIns="45719" anchor="t">
            <a:noAutofit/>
          </a:bodyPr>
          <a:lstStyle/>
          <a:p>
            <a:endParaRPr/>
          </a:p>
        </p:txBody>
      </p:sp>
      <p:sp>
        <p:nvSpPr>
          <p:cNvPr id="189" name="Speaker Name…"/>
          <p:cNvSpPr txBox="1">
            <a:spLocks noGrp="1"/>
          </p:cNvSpPr>
          <p:nvPr>
            <p:ph type="body" sz="quarter" idx="27"/>
          </p:nvPr>
        </p:nvSpPr>
        <p:spPr>
          <a:xfrm>
            <a:off x="12422832" y="10539288"/>
            <a:ext cx="4838701" cy="1257301"/>
          </a:xfrm>
          <a:prstGeom prst="rect">
            <a:avLst/>
          </a:prstGeom>
        </p:spPr>
        <p:txBody>
          <a:bodyPr anchor="t">
            <a:spAutoFit/>
          </a:bodyPr>
          <a:lstStyle/>
          <a:p>
            <a:pPr marL="0" indent="0" algn="ctr">
              <a:lnSpc>
                <a:spcPct val="100000"/>
              </a:lnSpc>
              <a:spcBef>
                <a:spcPts val="0"/>
              </a:spcBef>
              <a:buSzTx/>
              <a:buNone/>
              <a:defRPr sz="2800" cap="all" spc="55">
                <a:solidFill>
                  <a:srgbClr val="3F3F3F"/>
                </a:solidFill>
                <a:latin typeface="Avenir Next Demi Bold"/>
                <a:ea typeface="Avenir Next Demi Bold"/>
                <a:cs typeface="Avenir Next Demi Bold"/>
                <a:sym typeface="Avenir Next Demi Bold"/>
              </a:defRPr>
            </a:pPr>
            <a:r>
              <a:t>Speaker Name</a:t>
            </a:r>
          </a:p>
          <a:p>
            <a:pPr marL="0" indent="0" algn="ctr">
              <a:lnSpc>
                <a:spcPct val="100000"/>
              </a:lnSpc>
              <a:spcBef>
                <a:spcPts val="900"/>
              </a:spcBef>
              <a:buSzTx/>
              <a:buNone/>
              <a:defRPr sz="1800" b="1" cap="all" spc="35">
                <a:solidFill>
                  <a:srgbClr val="3F3F3F"/>
                </a:solidFill>
                <a:latin typeface="+mn-lt"/>
                <a:ea typeface="+mn-ea"/>
                <a:cs typeface="+mn-cs"/>
                <a:sym typeface="Avenir Next Regular"/>
              </a:defRPr>
            </a:pPr>
            <a:r>
              <a:t>Speaker Title</a:t>
            </a:r>
          </a:p>
          <a:p>
            <a:pPr marL="0" indent="0" algn="ctr">
              <a:lnSpc>
                <a:spcPct val="100000"/>
              </a:lnSpc>
              <a:spcBef>
                <a:spcPts val="0"/>
              </a:spcBef>
              <a:buSzTx/>
              <a:buNone/>
              <a:defRPr sz="1400" cap="all" spc="27">
                <a:solidFill>
                  <a:srgbClr val="3F3F3F"/>
                </a:solidFill>
                <a:latin typeface="Avenir Next Demi Bold"/>
                <a:ea typeface="Avenir Next Demi Bold"/>
                <a:cs typeface="Avenir Next Demi Bold"/>
                <a:sym typeface="Avenir Next Demi Bold"/>
              </a:defRPr>
            </a:pPr>
            <a:r>
              <a:t>Department Title</a:t>
            </a:r>
          </a:p>
        </p:txBody>
      </p:sp>
      <p:sp>
        <p:nvSpPr>
          <p:cNvPr id="190" name="Placeholder--flatUHD.jpg"/>
          <p:cNvSpPr>
            <a:spLocks noGrp="1"/>
          </p:cNvSpPr>
          <p:nvPr>
            <p:ph type="pic" sz="quarter" idx="28"/>
          </p:nvPr>
        </p:nvSpPr>
        <p:spPr>
          <a:xfrm>
            <a:off x="15840814" y="5185444"/>
            <a:ext cx="8603299" cy="4839355"/>
          </a:xfrm>
          <a:prstGeom prst="rect">
            <a:avLst/>
          </a:prstGeom>
          <a:ln w="114300">
            <a:solidFill>
              <a:srgbClr val="D9035A"/>
            </a:solidFill>
          </a:ln>
        </p:spPr>
        <p:txBody>
          <a:bodyPr lIns="91439" tIns="45719" rIns="91439" bIns="45719" anchor="t">
            <a:noAutofit/>
          </a:bodyPr>
          <a:lstStyle/>
          <a:p>
            <a:endParaRPr/>
          </a:p>
        </p:txBody>
      </p:sp>
      <p:sp>
        <p:nvSpPr>
          <p:cNvPr id="191" name="Speaker Name…"/>
          <p:cNvSpPr txBox="1">
            <a:spLocks noGrp="1"/>
          </p:cNvSpPr>
          <p:nvPr>
            <p:ph type="body" sz="quarter" idx="29"/>
          </p:nvPr>
        </p:nvSpPr>
        <p:spPr>
          <a:xfrm>
            <a:off x="17723197" y="10539288"/>
            <a:ext cx="4838700" cy="1257301"/>
          </a:xfrm>
          <a:prstGeom prst="rect">
            <a:avLst/>
          </a:prstGeom>
        </p:spPr>
        <p:txBody>
          <a:bodyPr anchor="t">
            <a:spAutoFit/>
          </a:bodyPr>
          <a:lstStyle/>
          <a:p>
            <a:pPr marL="0" indent="0" algn="ctr">
              <a:lnSpc>
                <a:spcPct val="100000"/>
              </a:lnSpc>
              <a:spcBef>
                <a:spcPts val="0"/>
              </a:spcBef>
              <a:buSzTx/>
              <a:buNone/>
              <a:defRPr sz="2800" cap="all" spc="55">
                <a:solidFill>
                  <a:srgbClr val="3F3F3F"/>
                </a:solidFill>
                <a:latin typeface="Avenir Next Demi Bold"/>
                <a:ea typeface="Avenir Next Demi Bold"/>
                <a:cs typeface="Avenir Next Demi Bold"/>
                <a:sym typeface="Avenir Next Demi Bold"/>
              </a:defRPr>
            </a:pPr>
            <a:r>
              <a:t>Speaker Name</a:t>
            </a:r>
          </a:p>
          <a:p>
            <a:pPr marL="0" indent="0" algn="ctr">
              <a:lnSpc>
                <a:spcPct val="100000"/>
              </a:lnSpc>
              <a:spcBef>
                <a:spcPts val="900"/>
              </a:spcBef>
              <a:buSzTx/>
              <a:buNone/>
              <a:defRPr sz="1800" b="1" cap="all" spc="35">
                <a:solidFill>
                  <a:srgbClr val="3F3F3F"/>
                </a:solidFill>
                <a:latin typeface="+mn-lt"/>
                <a:ea typeface="+mn-ea"/>
                <a:cs typeface="+mn-cs"/>
                <a:sym typeface="Avenir Next Regular"/>
              </a:defRPr>
            </a:pPr>
            <a:r>
              <a:t>Speaker Title</a:t>
            </a:r>
          </a:p>
          <a:p>
            <a:pPr marL="0" indent="0" algn="ctr">
              <a:lnSpc>
                <a:spcPct val="100000"/>
              </a:lnSpc>
              <a:spcBef>
                <a:spcPts val="0"/>
              </a:spcBef>
              <a:buSzTx/>
              <a:buNone/>
              <a:defRPr sz="1400" cap="all" spc="27">
                <a:solidFill>
                  <a:srgbClr val="3F3F3F"/>
                </a:solidFill>
                <a:latin typeface="Avenir Next Demi Bold"/>
                <a:ea typeface="Avenir Next Demi Bold"/>
                <a:cs typeface="Avenir Next Demi Bold"/>
                <a:sym typeface="Avenir Next Demi Bold"/>
              </a:defRPr>
            </a:pPr>
            <a:r>
              <a:t>Department Title</a:t>
            </a:r>
          </a:p>
        </p:txBody>
      </p:sp>
      <p:sp>
        <p:nvSpPr>
          <p:cNvPr id="192" name="Company / Presentation Name"/>
          <p:cNvSpPr txBox="1">
            <a:spLocks noGrp="1"/>
          </p:cNvSpPr>
          <p:nvPr>
            <p:ph type="body" sz="quarter" idx="30"/>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 Contrast Title">
    <p:spTree>
      <p:nvGrpSpPr>
        <p:cNvPr id="1" name=""/>
        <p:cNvGrpSpPr/>
        <p:nvPr/>
      </p:nvGrpSpPr>
      <p:grpSpPr>
        <a:xfrm>
          <a:off x="0" y="0"/>
          <a:ext cx="0" cy="0"/>
          <a:chOff x="0" y="0"/>
          <a:chExt cx="0" cy="0"/>
        </a:xfrm>
      </p:grpSpPr>
      <p:sp>
        <p:nvSpPr>
          <p:cNvPr id="199" name="Rectangle"/>
          <p:cNvSpPr/>
          <p:nvPr/>
        </p:nvSpPr>
        <p:spPr>
          <a:xfrm>
            <a:off x="0" y="-1"/>
            <a:ext cx="24383999" cy="4147694"/>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200"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solidFill>
            <a:srgbClr val="FFFFFF"/>
          </a:solidFill>
          <a:ln w="12700">
            <a:miter lim="400000"/>
          </a:ln>
        </p:spPr>
        <p:txBody>
          <a:bodyPr lIns="38100" tIns="38100" rIns="38100" bIns="38100" anchor="ctr"/>
          <a:lstStyle/>
          <a:p>
            <a:pPr algn="ctr">
              <a:defRPr sz="2600" cap="all">
                <a:solidFill>
                  <a:srgbClr val="FFFFFF"/>
                </a:solidFill>
              </a:defRPr>
            </a:pPr>
            <a:endParaRPr/>
          </a:p>
        </p:txBody>
      </p:sp>
      <p:sp>
        <p:nvSpPr>
          <p:cNvPr id="201" name="Slide Number"/>
          <p:cNvSpPr txBox="1">
            <a:spLocks noGrp="1"/>
          </p:cNvSpPr>
          <p:nvPr>
            <p:ph type="sldNum" sz="quarter" idx="2"/>
          </p:nvPr>
        </p:nvSpPr>
        <p:spPr>
          <a:xfrm>
            <a:off x="22564129" y="732135"/>
            <a:ext cx="909936" cy="381001"/>
          </a:xfrm>
          <a:prstGeom prst="rect">
            <a:avLst/>
          </a:prstGeom>
        </p:spPr>
        <p:txBody>
          <a:bodyPr/>
          <a:lstStyle>
            <a:lvl1pPr>
              <a:defRPr>
                <a:solidFill>
                  <a:srgbClr val="FFFFFF"/>
                </a:solidFill>
              </a:defRPr>
            </a:lvl1pPr>
          </a:lstStyle>
          <a:p>
            <a:fld id="{86CB4B4D-7CA3-9044-876B-883B54F8677D}" type="slidenum">
              <a:t>‹#›</a:t>
            </a:fld>
            <a:endParaRPr/>
          </a:p>
        </p:txBody>
      </p:sp>
      <p:sp>
        <p:nvSpPr>
          <p:cNvPr id="202" name="Title Text"/>
          <p:cNvSpPr txBox="1">
            <a:spLocks noGrp="1"/>
          </p:cNvSpPr>
          <p:nvPr>
            <p:ph type="title"/>
          </p:nvPr>
        </p:nvSpPr>
        <p:spPr>
          <a:xfrm>
            <a:off x="1367135" y="2273300"/>
            <a:ext cx="20739795" cy="1419426"/>
          </a:xfrm>
          <a:prstGeom prst="rect">
            <a:avLst/>
          </a:prstGeom>
        </p:spPr>
        <p:txBody>
          <a:bodyPr/>
          <a:lstStyle>
            <a:lvl1pPr>
              <a:defRPr sz="7200">
                <a:solidFill>
                  <a:srgbClr val="FFFFFF"/>
                </a:solidFill>
              </a:defRPr>
            </a:lvl1pPr>
          </a:lstStyle>
          <a:p>
            <a:r>
              <a:t>Title Text</a:t>
            </a:r>
          </a:p>
        </p:txBody>
      </p:sp>
      <p:sp>
        <p:nvSpPr>
          <p:cNvPr id="203" name="CapLine Header Element"/>
          <p:cNvSpPr txBox="1">
            <a:spLocks noGrp="1"/>
          </p:cNvSpPr>
          <p:nvPr>
            <p:ph type="body" sz="quarter" idx="21" hasCustomPrompt="1"/>
          </p:nvPr>
        </p:nvSpPr>
        <p:spPr>
          <a:xfrm>
            <a:off x="1367135" y="1976673"/>
            <a:ext cx="3282950" cy="410369"/>
          </a:xfrm>
          <a:prstGeom prst="rect">
            <a:avLst/>
          </a:prstGeom>
        </p:spPr>
        <p:txBody>
          <a:bodyPr wrap="none" anchor="b">
            <a:spAutoFit/>
          </a:bodyPr>
          <a:lstStyle>
            <a:lvl1pPr marL="0" indent="25400">
              <a:lnSpc>
                <a:spcPct val="100000"/>
              </a:lnSpc>
              <a:spcBef>
                <a:spcPts val="0"/>
              </a:spcBef>
              <a:buSzTx/>
              <a:buNone/>
              <a:defRPr sz="2000" b="0" i="0" cap="all">
                <a:solidFill>
                  <a:srgbClr val="FFFFFF"/>
                </a:solidFill>
                <a:latin typeface="Gentona Book" pitchFamily="2" charset="77"/>
                <a:ea typeface="Gentona Book" pitchFamily="2" charset="77"/>
                <a:cs typeface="Gentona Book" pitchFamily="2" charset="77"/>
                <a:sym typeface="Avenir Next Demi Bold"/>
              </a:defRPr>
            </a:lvl1pPr>
          </a:lstStyle>
          <a:p>
            <a:r>
              <a:rPr dirty="0" err="1"/>
              <a:t>CapLine</a:t>
            </a:r>
            <a:r>
              <a:rPr dirty="0"/>
              <a:t> Header Element</a:t>
            </a:r>
          </a:p>
        </p:txBody>
      </p:sp>
      <p:sp>
        <p:nvSpPr>
          <p:cNvPr id="204" name="Body Level One…"/>
          <p:cNvSpPr txBox="1">
            <a:spLocks noGrp="1"/>
          </p:cNvSpPr>
          <p:nvPr>
            <p:ph type="body" idx="1"/>
          </p:nvPr>
        </p:nvSpPr>
        <p:spPr>
          <a:xfrm>
            <a:off x="1367135" y="5514827"/>
            <a:ext cx="20739795" cy="6834038"/>
          </a:xfrm>
          <a:prstGeom prst="rect">
            <a:avLst/>
          </a:prstGeom>
        </p:spPr>
        <p:txBody>
          <a:bodyPr anchor="t"/>
          <a:lstStyle>
            <a:lvl1pPr>
              <a:buBlip>
                <a:blip r:embed="rId2"/>
              </a:buBlip>
            </a:lvl1pPr>
            <a:lvl2pPr>
              <a:buBlip>
                <a:blip r:embed="rId3"/>
              </a:buBlip>
            </a:lvl2pPr>
            <a:lvl3pPr>
              <a:buBlip>
                <a:blip r:embed="rId4"/>
              </a:buBlip>
            </a:lvl3pPr>
            <a:lvl4pPr>
              <a:buBlip>
                <a:blip r:embed="rId5"/>
              </a:buBlip>
            </a:lvl4pPr>
            <a:lvl5pPr>
              <a:buBlip>
                <a:blip r:embed="rId6"/>
              </a:buBlip>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05" name="Company / Presentation Name"/>
          <p:cNvSpPr txBox="1">
            <a:spLocks noGrp="1"/>
          </p:cNvSpPr>
          <p:nvPr>
            <p:ph type="body" sz="quarter" idx="22" hasCustomPrompt="1"/>
          </p:nvPr>
        </p:nvSpPr>
        <p:spPr>
          <a:xfrm>
            <a:off x="1367135" y="803990"/>
            <a:ext cx="13689805" cy="246221"/>
          </a:xfrm>
          <a:prstGeom prst="rect">
            <a:avLst/>
          </a:prstGeom>
        </p:spPr>
        <p:txBody>
          <a:bodyPr lIns="0" tIns="0" rIns="0" bIns="0">
            <a:spAutoFit/>
          </a:bodyPr>
          <a:lstStyle>
            <a:lvl1pPr marL="0" indent="0">
              <a:lnSpc>
                <a:spcPct val="100000"/>
              </a:lnSpc>
              <a:spcBef>
                <a:spcPts val="0"/>
              </a:spcBef>
              <a:buSzTx/>
              <a:buNone/>
              <a:defRPr sz="1600" b="0" i="0" cap="all" spc="80">
                <a:solidFill>
                  <a:srgbClr val="FFFFFF"/>
                </a:solidFill>
                <a:latin typeface="Quadon" pitchFamily="2" charset="77"/>
                <a:ea typeface="Quadon" pitchFamily="2" charset="77"/>
                <a:cs typeface="Quadon" pitchFamily="2" charset="77"/>
                <a:sym typeface="Avenir Next Demi Bold"/>
              </a:defRPr>
            </a:lvl1pPr>
          </a:lstStyle>
          <a:p>
            <a:r>
              <a:rPr dirty="0"/>
              <a:t>Company / Presentation Name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13" name="Title Text"/>
          <p:cNvSpPr txBox="1">
            <a:spLocks noGrp="1"/>
          </p:cNvSpPr>
          <p:nvPr>
            <p:ph type="title"/>
          </p:nvPr>
        </p:nvSpPr>
        <p:spPr>
          <a:prstGeom prst="rect">
            <a:avLst/>
          </a:prstGeom>
        </p:spPr>
        <p:txBody>
          <a:bodyPr/>
          <a:lstStyle/>
          <a:p>
            <a:r>
              <a:t>Title Text</a:t>
            </a:r>
          </a:p>
        </p:txBody>
      </p:sp>
      <p:sp>
        <p:nvSpPr>
          <p:cNvPr id="214" name="CapLine Header Element"/>
          <p:cNvSpPr txBox="1">
            <a:spLocks noGrp="1"/>
          </p:cNvSpPr>
          <p:nvPr>
            <p:ph type="body" sz="quarter" idx="21" hasCustomPrompt="1"/>
          </p:nvPr>
        </p:nvSpPr>
        <p:spPr>
          <a:xfrm>
            <a:off x="1367135" y="1976673"/>
            <a:ext cx="3282950" cy="410369"/>
          </a:xfrm>
          <a:prstGeom prst="rect">
            <a:avLst/>
          </a:prstGeom>
        </p:spPr>
        <p:txBody>
          <a:bodyPr wrap="none" anchor="b">
            <a:spAutoFit/>
          </a:bodyPr>
          <a:lstStyle>
            <a:lvl1pPr marL="0" indent="25400">
              <a:lnSpc>
                <a:spcPct val="100000"/>
              </a:lnSpc>
              <a:spcBef>
                <a:spcPts val="0"/>
              </a:spcBef>
              <a:buSzTx/>
              <a:buNone/>
              <a:defRPr sz="2000" b="0" i="0" cap="all">
                <a:solidFill>
                  <a:srgbClr val="F56243"/>
                </a:solidFill>
                <a:latin typeface="Gentona Book" pitchFamily="2" charset="77"/>
                <a:ea typeface="Gentona Book" pitchFamily="2" charset="77"/>
                <a:cs typeface="Gentona Book" pitchFamily="2" charset="77"/>
                <a:sym typeface="Avenir Next Demi Bold"/>
              </a:defRPr>
            </a:lvl1pPr>
          </a:lstStyle>
          <a:p>
            <a:r>
              <a:rPr dirty="0" err="1"/>
              <a:t>CapLine</a:t>
            </a:r>
            <a:r>
              <a:rPr dirty="0"/>
              <a:t> Header Element</a:t>
            </a:r>
          </a:p>
        </p:txBody>
      </p:sp>
      <p:sp>
        <p:nvSpPr>
          <p:cNvPr id="215" name="Body Level One…"/>
          <p:cNvSpPr txBox="1">
            <a:spLocks noGrp="1"/>
          </p:cNvSpPr>
          <p:nvPr>
            <p:ph type="body" idx="1"/>
          </p:nvPr>
        </p:nvSpPr>
        <p:spPr>
          <a:xfrm>
            <a:off x="1367135" y="5358010"/>
            <a:ext cx="20739795" cy="6990855"/>
          </a:xfrm>
          <a:prstGeom prst="rect">
            <a:avLst/>
          </a:prstGeom>
        </p:spPr>
        <p:txBody>
          <a:bodyPr anchor="t"/>
          <a:lstStyle>
            <a:lvl1pPr>
              <a:buBlip>
                <a:blip r:embed="rId2"/>
              </a:buBlip>
            </a:lvl1pPr>
            <a:lvl2pPr>
              <a:buBlip>
                <a:blip r:embed="rId3"/>
              </a:buBlip>
            </a:lvl2pPr>
            <a:lvl3pPr>
              <a:buBlip>
                <a:blip r:embed="rId4"/>
              </a:buBlip>
            </a:lvl3pPr>
            <a:lvl4pPr>
              <a:buBlip>
                <a:blip r:embed="rId5"/>
              </a:buBlip>
            </a:lvl4pPr>
            <a:lvl5pPr>
              <a:buBlip>
                <a:blip r:embed="rId6"/>
              </a:buBlip>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16" name="Company / Presentation Name"/>
          <p:cNvSpPr txBox="1">
            <a:spLocks noGrp="1"/>
          </p:cNvSpPr>
          <p:nvPr>
            <p:ph type="body" sz="quarter" idx="22" hasCustomPrompt="1"/>
          </p:nvPr>
        </p:nvSpPr>
        <p:spPr>
          <a:xfrm>
            <a:off x="1367135" y="803990"/>
            <a:ext cx="13689805" cy="246221"/>
          </a:xfrm>
          <a:prstGeom prst="rect">
            <a:avLst/>
          </a:prstGeom>
        </p:spPr>
        <p:txBody>
          <a:bodyPr lIns="0" tIns="0" rIns="0" bIns="0">
            <a:spAutoFit/>
          </a:bodyPr>
          <a:lstStyle>
            <a:lvl1pPr marL="0" indent="0">
              <a:lnSpc>
                <a:spcPct val="100000"/>
              </a:lnSpc>
              <a:spcBef>
                <a:spcPts val="0"/>
              </a:spcBef>
              <a:buSzTx/>
              <a:buNone/>
              <a:defRPr sz="1600" b="0" i="0" cap="all" spc="80">
                <a:solidFill>
                  <a:srgbClr val="A6AAA9"/>
                </a:solidFill>
                <a:latin typeface="Quadon" pitchFamily="2" charset="77"/>
                <a:ea typeface="Quadon" pitchFamily="2" charset="77"/>
                <a:cs typeface="Quadon" pitchFamily="2" charset="77"/>
                <a:sym typeface="Avenir Next Demi Bold"/>
              </a:defRPr>
            </a:lvl1pPr>
          </a:lstStyle>
          <a:p>
            <a:r>
              <a:rPr dirty="0"/>
              <a:t>Company / Presentation Name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24" name="Body Level One…"/>
          <p:cNvSpPr txBox="1">
            <a:spLocks noGrp="1"/>
          </p:cNvSpPr>
          <p:nvPr>
            <p:ph type="body" idx="1"/>
          </p:nvPr>
        </p:nvSpPr>
        <p:spPr>
          <a:prstGeom prst="rect">
            <a:avLst/>
          </a:prstGeom>
        </p:spPr>
        <p:txBody>
          <a:bodyPr/>
          <a:lstStyle>
            <a:lvl1pPr>
              <a:buBlip>
                <a:blip r:embed="rId2"/>
              </a:buBlip>
            </a:lvl1pPr>
            <a:lvl2pPr>
              <a:buBlip>
                <a:blip r:embed="rId3"/>
              </a:buBlip>
            </a:lvl2pPr>
            <a:lvl3pPr>
              <a:buBlip>
                <a:blip r:embed="rId4"/>
              </a:buBlip>
            </a:lvl3pPr>
            <a:lvl4pPr>
              <a:buBlip>
                <a:blip r:embed="rId5"/>
              </a:buBlip>
            </a:lvl4pPr>
            <a:lvl5pPr>
              <a:buBlip>
                <a:blip r:embed="rId6"/>
              </a:buBlip>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25" name="Company / Presentation Name"/>
          <p:cNvSpPr txBox="1">
            <a:spLocks noGrp="1"/>
          </p:cNvSpPr>
          <p:nvPr>
            <p:ph type="body" sz="quarter" idx="21" hasCustomPrompt="1"/>
          </p:nvPr>
        </p:nvSpPr>
        <p:spPr>
          <a:xfrm>
            <a:off x="1367135" y="803990"/>
            <a:ext cx="13689805" cy="246221"/>
          </a:xfrm>
          <a:prstGeom prst="rect">
            <a:avLst/>
          </a:prstGeom>
        </p:spPr>
        <p:txBody>
          <a:bodyPr lIns="0" tIns="0" rIns="0" bIns="0">
            <a:spAutoFit/>
          </a:bodyPr>
          <a:lstStyle>
            <a:lvl1pPr marL="0" indent="0">
              <a:lnSpc>
                <a:spcPct val="100000"/>
              </a:lnSpc>
              <a:spcBef>
                <a:spcPts val="0"/>
              </a:spcBef>
              <a:buSzTx/>
              <a:buNone/>
              <a:defRPr sz="1600" b="0" i="0" cap="all" spc="80">
                <a:solidFill>
                  <a:srgbClr val="A6AAA9"/>
                </a:solidFill>
                <a:latin typeface="Quadon" pitchFamily="2" charset="77"/>
                <a:ea typeface="Quadon" pitchFamily="2" charset="77"/>
                <a:cs typeface="Quadon" pitchFamily="2" charset="77"/>
                <a:sym typeface="Avenir Next Demi Bold"/>
              </a:defRPr>
            </a:lvl1pPr>
          </a:lstStyle>
          <a:p>
            <a:r>
              <a:rPr dirty="0"/>
              <a:t>Company / Presentation Name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33" name="Company / Presentation Name"/>
          <p:cNvSpPr txBox="1">
            <a:spLocks noGrp="1"/>
          </p:cNvSpPr>
          <p:nvPr>
            <p:ph type="body" sz="quarter" idx="21" hasCustomPrompt="1"/>
          </p:nvPr>
        </p:nvSpPr>
        <p:spPr>
          <a:xfrm>
            <a:off x="1367135" y="803990"/>
            <a:ext cx="13689805" cy="246221"/>
          </a:xfrm>
          <a:prstGeom prst="rect">
            <a:avLst/>
          </a:prstGeom>
        </p:spPr>
        <p:txBody>
          <a:bodyPr lIns="0" tIns="0" rIns="0" bIns="0">
            <a:spAutoFit/>
          </a:bodyPr>
          <a:lstStyle>
            <a:lvl1pPr marL="0" indent="0">
              <a:lnSpc>
                <a:spcPct val="100000"/>
              </a:lnSpc>
              <a:spcBef>
                <a:spcPts val="0"/>
              </a:spcBef>
              <a:buSzTx/>
              <a:buNone/>
              <a:defRPr sz="1600" b="0" i="0" cap="all" spc="80">
                <a:solidFill>
                  <a:srgbClr val="A6AAA9"/>
                </a:solidFill>
                <a:latin typeface="Quadon" pitchFamily="2" charset="77"/>
                <a:ea typeface="Quadon" pitchFamily="2" charset="77"/>
                <a:cs typeface="Quadon" pitchFamily="2" charset="77"/>
                <a:sym typeface="Avenir Next Demi Bold"/>
              </a:defRPr>
            </a:lvl1pPr>
          </a:lstStyle>
          <a:p>
            <a:r>
              <a:rPr dirty="0"/>
              <a:t>Company / Presentation Name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 Top - Contrast Title">
    <p:spTree>
      <p:nvGrpSpPr>
        <p:cNvPr id="1" name=""/>
        <p:cNvGrpSpPr/>
        <p:nvPr/>
      </p:nvGrpSpPr>
      <p:grpSpPr>
        <a:xfrm>
          <a:off x="0" y="0"/>
          <a:ext cx="0" cy="0"/>
          <a:chOff x="0" y="0"/>
          <a:chExt cx="0" cy="0"/>
        </a:xfrm>
      </p:grpSpPr>
      <p:sp>
        <p:nvSpPr>
          <p:cNvPr id="240" name="Rectangle"/>
          <p:cNvSpPr/>
          <p:nvPr/>
        </p:nvSpPr>
        <p:spPr>
          <a:xfrm>
            <a:off x="0" y="-1"/>
            <a:ext cx="24383999" cy="4089401"/>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241"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solidFill>
            <a:srgbClr val="FFFFFF"/>
          </a:solidFill>
          <a:ln w="12700">
            <a:miter lim="400000"/>
          </a:ln>
        </p:spPr>
        <p:txBody>
          <a:bodyPr lIns="38100" tIns="38100" rIns="38100" bIns="38100" anchor="ctr"/>
          <a:lstStyle/>
          <a:p>
            <a:pPr algn="ctr">
              <a:defRPr sz="2600" cap="all">
                <a:solidFill>
                  <a:srgbClr val="FFFFFF"/>
                </a:solidFill>
              </a:defRPr>
            </a:pPr>
            <a:endParaRPr/>
          </a:p>
        </p:txBody>
      </p:sp>
      <p:sp>
        <p:nvSpPr>
          <p:cNvPr id="242" name="Slide Number"/>
          <p:cNvSpPr txBox="1">
            <a:spLocks noGrp="1"/>
          </p:cNvSpPr>
          <p:nvPr>
            <p:ph type="sldNum" sz="quarter" idx="2"/>
          </p:nvPr>
        </p:nvSpPr>
        <p:spPr>
          <a:xfrm>
            <a:off x="22564129" y="732135"/>
            <a:ext cx="909936" cy="381001"/>
          </a:xfrm>
          <a:prstGeom prst="rect">
            <a:avLst/>
          </a:prstGeom>
        </p:spPr>
        <p:txBody>
          <a:bodyPr/>
          <a:lstStyle>
            <a:lvl1pPr>
              <a:defRPr>
                <a:solidFill>
                  <a:srgbClr val="FFFFFF"/>
                </a:solidFill>
              </a:defRPr>
            </a:lvl1pPr>
          </a:lstStyle>
          <a:p>
            <a:fld id="{86CB4B4D-7CA3-9044-876B-883B54F8677D}" type="slidenum">
              <a:t>‹#›</a:t>
            </a:fld>
            <a:endParaRPr/>
          </a:p>
        </p:txBody>
      </p:sp>
      <p:sp>
        <p:nvSpPr>
          <p:cNvPr id="243" name="Title Text"/>
          <p:cNvSpPr txBox="1">
            <a:spLocks noGrp="1"/>
          </p:cNvSpPr>
          <p:nvPr>
            <p:ph type="title"/>
          </p:nvPr>
        </p:nvSpPr>
        <p:spPr>
          <a:xfrm>
            <a:off x="1367135" y="2273300"/>
            <a:ext cx="20739795" cy="1342463"/>
          </a:xfrm>
          <a:prstGeom prst="rect">
            <a:avLst/>
          </a:prstGeom>
        </p:spPr>
        <p:txBody>
          <a:bodyPr/>
          <a:lstStyle>
            <a:lvl1pPr>
              <a:defRPr sz="7200">
                <a:solidFill>
                  <a:srgbClr val="FFFFFF"/>
                </a:solidFill>
              </a:defRPr>
            </a:lvl1pPr>
          </a:lstStyle>
          <a:p>
            <a:r>
              <a:t>Title Text</a:t>
            </a:r>
          </a:p>
        </p:txBody>
      </p:sp>
      <p:sp>
        <p:nvSpPr>
          <p:cNvPr id="244" name="CapLine Header Element"/>
          <p:cNvSpPr txBox="1">
            <a:spLocks noGrp="1"/>
          </p:cNvSpPr>
          <p:nvPr>
            <p:ph type="body" sz="quarter" idx="21"/>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FFFFF"/>
                </a:solidFill>
                <a:latin typeface="Avenir Next Demi Bold"/>
                <a:ea typeface="Avenir Next Demi Bold"/>
                <a:cs typeface="Avenir Next Demi Bold"/>
                <a:sym typeface="Avenir Next Demi Bold"/>
              </a:defRPr>
            </a:lvl1pPr>
          </a:lstStyle>
          <a:p>
            <a:r>
              <a:t>CapLine Header Element</a:t>
            </a:r>
          </a:p>
        </p:txBody>
      </p:sp>
      <p:sp>
        <p:nvSpPr>
          <p:cNvPr id="245" name="Company / Presentation Name"/>
          <p:cNvSpPr txBox="1">
            <a:spLocks noGrp="1"/>
          </p:cNvSpPr>
          <p:nvPr>
            <p:ph type="body" sz="quarter" idx="22"/>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FFFFFF"/>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52"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253" name="Title Text"/>
          <p:cNvSpPr txBox="1">
            <a:spLocks noGrp="1"/>
          </p:cNvSpPr>
          <p:nvPr>
            <p:ph type="title"/>
          </p:nvPr>
        </p:nvSpPr>
        <p:spPr>
          <a:prstGeom prst="rect">
            <a:avLst/>
          </a:prstGeom>
        </p:spPr>
        <p:txBody>
          <a:bodyPr/>
          <a:lstStyle/>
          <a:p>
            <a:r>
              <a:t>Title Text</a:t>
            </a:r>
          </a:p>
        </p:txBody>
      </p:sp>
      <p:sp>
        <p:nvSpPr>
          <p:cNvPr id="254" name="CapLine Header Element"/>
          <p:cNvSpPr txBox="1">
            <a:spLocks noGrp="1"/>
          </p:cNvSpPr>
          <p:nvPr>
            <p:ph type="body" sz="quarter" idx="21"/>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255" name="Company / Presentation Name"/>
          <p:cNvSpPr txBox="1">
            <a:spLocks noGrp="1"/>
          </p:cNvSpPr>
          <p:nvPr>
            <p:ph type="body" sz="quarter" idx="22"/>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63" name="Title Text"/>
          <p:cNvSpPr txBox="1">
            <a:spLocks noGrp="1"/>
          </p:cNvSpPr>
          <p:nvPr>
            <p:ph type="title"/>
          </p:nvPr>
        </p:nvSpPr>
        <p:spPr>
          <a:xfrm>
            <a:off x="1367135" y="2273300"/>
            <a:ext cx="10141298" cy="2627512"/>
          </a:xfrm>
          <a:prstGeom prst="rect">
            <a:avLst/>
          </a:prstGeom>
        </p:spPr>
        <p:txBody>
          <a:bodyPr/>
          <a:lstStyle/>
          <a:p>
            <a:r>
              <a:t>Title Text</a:t>
            </a:r>
          </a:p>
        </p:txBody>
      </p:sp>
      <p:sp>
        <p:nvSpPr>
          <p:cNvPr id="264" name="CapLine Header Element"/>
          <p:cNvSpPr txBox="1">
            <a:spLocks noGrp="1"/>
          </p:cNvSpPr>
          <p:nvPr>
            <p:ph type="body" sz="quarter" idx="21"/>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265" name="Body Level One…"/>
          <p:cNvSpPr txBox="1">
            <a:spLocks noGrp="1"/>
          </p:cNvSpPr>
          <p:nvPr>
            <p:ph type="body" sz="half" idx="1"/>
          </p:nvPr>
        </p:nvSpPr>
        <p:spPr>
          <a:xfrm>
            <a:off x="1367135" y="5358010"/>
            <a:ext cx="10141298" cy="6990855"/>
          </a:xfrm>
          <a:prstGeom prst="rect">
            <a:avLst/>
          </a:prstGeom>
        </p:spPr>
        <p:txBody>
          <a:bodyPr anchor="t"/>
          <a:lstStyle>
            <a:lvl1pPr>
              <a:buBlip>
                <a:blip r:embed="rId2"/>
              </a:buBlip>
            </a:lvl1pPr>
            <a:lvl2pPr>
              <a:buBlip>
                <a:blip r:embed="rId3"/>
              </a:buBlip>
            </a:lvl2pPr>
            <a:lvl3pPr>
              <a:buBlip>
                <a:blip r:embed="rId4"/>
              </a:buBlip>
            </a:lvl3pPr>
            <a:lvl4pPr>
              <a:buBlip>
                <a:blip r:embed="rId5"/>
              </a:buBlip>
            </a:lvl4pPr>
            <a:lvl5pPr>
              <a:buBlip>
                <a:blip r:embed="rId6"/>
              </a:buBlip>
            </a:lvl5pPr>
          </a:lstStyle>
          <a:p>
            <a:r>
              <a:t>Body Level One</a:t>
            </a:r>
          </a:p>
          <a:p>
            <a:pPr lvl="1"/>
            <a:r>
              <a:t>Body Level Two</a:t>
            </a:r>
          </a:p>
          <a:p>
            <a:pPr lvl="2"/>
            <a:r>
              <a:t>Body Level Three</a:t>
            </a:r>
          </a:p>
          <a:p>
            <a:pPr lvl="3"/>
            <a:r>
              <a:t>Body Level Four</a:t>
            </a:r>
          </a:p>
          <a:p>
            <a:pPr lvl="4"/>
            <a:r>
              <a:t>Body Level Five</a:t>
            </a:r>
          </a:p>
        </p:txBody>
      </p:sp>
      <p:sp>
        <p:nvSpPr>
          <p:cNvPr id="266" name="Placeholder--flatUHD.jpg"/>
          <p:cNvSpPr>
            <a:spLocks noGrp="1"/>
          </p:cNvSpPr>
          <p:nvPr>
            <p:ph type="pic" idx="22"/>
          </p:nvPr>
        </p:nvSpPr>
        <p:spPr>
          <a:xfrm>
            <a:off x="8004776" y="1364903"/>
            <a:ext cx="20340150" cy="11441335"/>
          </a:xfrm>
          <a:prstGeom prst="rect">
            <a:avLst/>
          </a:prstGeom>
        </p:spPr>
        <p:txBody>
          <a:bodyPr lIns="91439" tIns="45719" rIns="91439" bIns="45719" anchor="t">
            <a:noAutofit/>
          </a:bodyPr>
          <a:lstStyle/>
          <a:p>
            <a:endParaRPr/>
          </a:p>
        </p:txBody>
      </p:sp>
      <p:sp>
        <p:nvSpPr>
          <p:cNvPr id="267" name="Company / Presentation Name"/>
          <p:cNvSpPr txBox="1">
            <a:spLocks noGrp="1"/>
          </p:cNvSpPr>
          <p:nvPr>
            <p:ph type="body" sz="quarter" idx="23"/>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 Layered Photo">
    <p:spTree>
      <p:nvGrpSpPr>
        <p:cNvPr id="1" name=""/>
        <p:cNvGrpSpPr/>
        <p:nvPr/>
      </p:nvGrpSpPr>
      <p:grpSpPr>
        <a:xfrm>
          <a:off x="0" y="0"/>
          <a:ext cx="0" cy="0"/>
          <a:chOff x="0" y="0"/>
          <a:chExt cx="0" cy="0"/>
        </a:xfrm>
      </p:grpSpPr>
      <p:sp>
        <p:nvSpPr>
          <p:cNvPr id="25" name="Rectangle"/>
          <p:cNvSpPr/>
          <p:nvPr/>
        </p:nvSpPr>
        <p:spPr>
          <a:xfrm>
            <a:off x="0" y="1819870"/>
            <a:ext cx="24384000" cy="11896130"/>
          </a:xfrm>
          <a:prstGeom prst="rect">
            <a:avLst/>
          </a:prstGeom>
          <a:gradFill>
            <a:gsLst>
              <a:gs pos="0">
                <a:srgbClr val="FF8531">
                  <a:alpha val="95000"/>
                </a:srgbClr>
              </a:gs>
              <a:gs pos="100000">
                <a:srgbClr val="D90258">
                  <a:alpha val="85000"/>
                </a:srgbClr>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26"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27" name="Company / Presentation Name"/>
          <p:cNvSpPr txBox="1">
            <a:spLocks noGrp="1"/>
          </p:cNvSpPr>
          <p:nvPr>
            <p:ph type="body" sz="quarter" idx="21"/>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
        <p:nvSpPr>
          <p:cNvPr id="28" name="Title Text"/>
          <p:cNvSpPr txBox="1">
            <a:spLocks noGrp="1"/>
          </p:cNvSpPr>
          <p:nvPr>
            <p:ph type="title"/>
          </p:nvPr>
        </p:nvSpPr>
        <p:spPr>
          <a:xfrm>
            <a:off x="1367135" y="3187005"/>
            <a:ext cx="20739795" cy="6621486"/>
          </a:xfrm>
          <a:prstGeom prst="rect">
            <a:avLst/>
          </a:prstGeom>
        </p:spPr>
        <p:txBody>
          <a:bodyPr anchor="b"/>
          <a:lstStyle>
            <a:lvl1pPr>
              <a:lnSpc>
                <a:spcPct val="70000"/>
              </a:lnSpc>
              <a:defRPr sz="14400" spc="0">
                <a:solidFill>
                  <a:srgbClr val="FFFFFF"/>
                </a:solidFill>
              </a:defRPr>
            </a:lvl1pPr>
          </a:lstStyle>
          <a:p>
            <a:r>
              <a:t>Title Text</a:t>
            </a:r>
          </a:p>
        </p:txBody>
      </p:sp>
      <p:sp>
        <p:nvSpPr>
          <p:cNvPr id="29" name="Body Level One…"/>
          <p:cNvSpPr txBox="1">
            <a:spLocks noGrp="1"/>
          </p:cNvSpPr>
          <p:nvPr>
            <p:ph type="body" sz="quarter" idx="1"/>
          </p:nvPr>
        </p:nvSpPr>
        <p:spPr>
          <a:xfrm>
            <a:off x="1367135" y="9694748"/>
            <a:ext cx="20739795" cy="2654117"/>
          </a:xfrm>
          <a:prstGeom prst="rect">
            <a:avLst/>
          </a:prstGeom>
        </p:spPr>
        <p:txBody>
          <a:bodyPr anchor="t"/>
          <a:lstStyle>
            <a:lvl1pPr marL="0" indent="0">
              <a:spcBef>
                <a:spcPts val="0"/>
              </a:spcBef>
              <a:buSzTx/>
              <a:buNone/>
              <a:defRPr cap="all">
                <a:solidFill>
                  <a:srgbClr val="FFFFFF"/>
                </a:solidFill>
              </a:defRPr>
            </a:lvl1pPr>
            <a:lvl2pPr marL="0" indent="228600">
              <a:spcBef>
                <a:spcPts val="0"/>
              </a:spcBef>
              <a:buSzTx/>
              <a:buNone/>
              <a:defRPr cap="all">
                <a:solidFill>
                  <a:srgbClr val="FFFFFF"/>
                </a:solidFill>
              </a:defRPr>
            </a:lvl2pPr>
            <a:lvl3pPr marL="0" indent="457200">
              <a:spcBef>
                <a:spcPts val="0"/>
              </a:spcBef>
              <a:buSzTx/>
              <a:buNone/>
              <a:defRPr cap="all">
                <a:solidFill>
                  <a:srgbClr val="FFFFFF"/>
                </a:solidFill>
              </a:defRPr>
            </a:lvl3pPr>
            <a:lvl4pPr marL="0" indent="685800">
              <a:spcBef>
                <a:spcPts val="0"/>
              </a:spcBef>
              <a:buSzTx/>
              <a:buNone/>
              <a:defRPr cap="all">
                <a:solidFill>
                  <a:srgbClr val="FFFFFF"/>
                </a:solidFill>
              </a:defRPr>
            </a:lvl4pPr>
            <a:lvl5pPr marL="0" indent="914400">
              <a:spcBef>
                <a:spcPts val="0"/>
              </a:spcBef>
              <a:buSzTx/>
              <a:buNone/>
              <a:defRPr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0" name="Placeholder--transNeutralUHD.png"/>
          <p:cNvSpPr>
            <a:spLocks noGrp="1"/>
          </p:cNvSpPr>
          <p:nvPr>
            <p:ph type="pic" idx="22"/>
          </p:nvPr>
        </p:nvSpPr>
        <p:spPr>
          <a:xfrm>
            <a:off x="0" y="913127"/>
            <a:ext cx="24384001" cy="13716001"/>
          </a:xfrm>
          <a:prstGeom prst="rect">
            <a:avLst/>
          </a:prstGeom>
        </p:spPr>
        <p:txBody>
          <a:bodyPr lIns="91439" tIns="45719" rIns="91439" bIns="45719" anchor="t">
            <a:noAutofit/>
          </a:bodyPr>
          <a:lstStyle/>
          <a:p>
            <a:endParaRPr/>
          </a:p>
        </p:txBody>
      </p:sp>
      <p:sp>
        <p:nvSpPr>
          <p:cNvPr id="31" name="NOTE: Send Photo to Back (Arrange &gt; Send to Back) to layer behind the Gradient.  Delete this object when done."/>
          <p:cNvSpPr>
            <a:spLocks noGrp="1"/>
          </p:cNvSpPr>
          <p:nvPr>
            <p:ph type="body" sz="quarter" idx="23"/>
          </p:nvPr>
        </p:nvSpPr>
        <p:spPr>
          <a:xfrm>
            <a:off x="18460063" y="663055"/>
            <a:ext cx="3615118" cy="3615117"/>
          </a:xfrm>
          <a:prstGeom prst="ellipse">
            <a:avLst/>
          </a:prstGeom>
          <a:solidFill>
            <a:srgbClr val="000000"/>
          </a:solidFill>
          <a:ln w="63500">
            <a:solidFill>
              <a:srgbClr val="FFA734"/>
            </a:solidFill>
          </a:ln>
        </p:spPr>
        <p:txBody>
          <a:bodyPr lIns="342900" tIns="342900" rIns="342900" bIns="342900">
            <a:noAutofit/>
          </a:bodyPr>
          <a:lstStyle/>
          <a:p>
            <a:pPr marL="0" indent="0" algn="ctr">
              <a:lnSpc>
                <a:spcPct val="100000"/>
              </a:lnSpc>
              <a:spcBef>
                <a:spcPts val="0"/>
              </a:spcBef>
              <a:buSzTx/>
              <a:buNone/>
              <a:defRPr sz="1800" cap="all">
                <a:solidFill>
                  <a:srgbClr val="FFFFFF"/>
                </a:solidFill>
                <a:latin typeface="Avenir Next Demi Bold"/>
                <a:ea typeface="Avenir Next Demi Bold"/>
                <a:cs typeface="Avenir Next Demi Bold"/>
                <a:sym typeface="Avenir Next Demi Bold"/>
              </a:defRPr>
            </a:pPr>
            <a:r>
              <a:rPr sz="2400" b="1">
                <a:latin typeface="+mn-lt"/>
                <a:ea typeface="+mn-ea"/>
                <a:cs typeface="+mn-cs"/>
                <a:sym typeface="Avenir Next Regular"/>
              </a:rPr>
              <a:t>NOTE:</a:t>
            </a:r>
            <a:br>
              <a:rPr sz="2400" b="1">
                <a:latin typeface="+mn-lt"/>
                <a:ea typeface="+mn-ea"/>
                <a:cs typeface="+mn-cs"/>
                <a:sym typeface="Avenir Next Regular"/>
              </a:rPr>
            </a:br>
            <a:r>
              <a:rPr sz="1600" b="1">
                <a:solidFill>
                  <a:srgbClr val="FFA734"/>
                </a:solidFill>
                <a:latin typeface="+mn-lt"/>
                <a:ea typeface="+mn-ea"/>
                <a:cs typeface="+mn-cs"/>
                <a:sym typeface="Avenir Next Regular"/>
              </a:rPr>
              <a:t>Send Photo to Back</a:t>
            </a:r>
            <a:r>
              <a:rPr sz="1600"/>
              <a:t> (Arrange &gt; Send to Back) to layer behind the Gradient.  Delete this object when done.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74"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275" name="Title Text"/>
          <p:cNvSpPr txBox="1">
            <a:spLocks noGrp="1"/>
          </p:cNvSpPr>
          <p:nvPr>
            <p:ph type="title"/>
          </p:nvPr>
        </p:nvSpPr>
        <p:spPr>
          <a:xfrm>
            <a:off x="1367135" y="5287664"/>
            <a:ext cx="12322669" cy="2627512"/>
          </a:xfrm>
          <a:prstGeom prst="rect">
            <a:avLst/>
          </a:prstGeom>
        </p:spPr>
        <p:txBody>
          <a:bodyPr/>
          <a:lstStyle/>
          <a:p>
            <a:r>
              <a:t>Title Text</a:t>
            </a:r>
          </a:p>
        </p:txBody>
      </p:sp>
      <p:sp>
        <p:nvSpPr>
          <p:cNvPr id="276" name="CapLine Header Element"/>
          <p:cNvSpPr txBox="1">
            <a:spLocks noGrp="1"/>
          </p:cNvSpPr>
          <p:nvPr>
            <p:ph type="body" sz="quarter" idx="21"/>
          </p:nvPr>
        </p:nvSpPr>
        <p:spPr>
          <a:xfrm>
            <a:off x="1367135" y="4956906"/>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277" name="Body Level One…"/>
          <p:cNvSpPr txBox="1">
            <a:spLocks noGrp="1"/>
          </p:cNvSpPr>
          <p:nvPr>
            <p:ph type="body" sz="quarter" idx="1"/>
          </p:nvPr>
        </p:nvSpPr>
        <p:spPr>
          <a:xfrm>
            <a:off x="1367135" y="7915175"/>
            <a:ext cx="12322670" cy="4433690"/>
          </a:xfrm>
          <a:prstGeom prst="rect">
            <a:avLst/>
          </a:prstGeom>
        </p:spPr>
        <p:txBody>
          <a:bodyPr anchor="t"/>
          <a:lstStyle>
            <a:lvl1pPr marL="0" indent="0">
              <a:buSzTx/>
              <a:buNone/>
            </a:lvl1pPr>
            <a:lvl2pPr marL="0" indent="228600">
              <a:buSzTx/>
              <a:buNone/>
            </a:lvl2pPr>
            <a:lvl3pPr marL="0" indent="457200">
              <a:buSzTx/>
              <a:buNone/>
            </a:lvl3pPr>
            <a:lvl4pPr marL="0" indent="685800">
              <a:buSzTx/>
              <a:buNone/>
            </a:lvl4pPr>
            <a:lvl5pPr marL="0" indent="914400">
              <a:buSzTx/>
              <a:buNone/>
            </a:lvl5pPr>
          </a:lstStyle>
          <a:p>
            <a:r>
              <a:t>Body Level One</a:t>
            </a:r>
          </a:p>
          <a:p>
            <a:pPr lvl="1"/>
            <a:r>
              <a:t>Body Level Two</a:t>
            </a:r>
          </a:p>
          <a:p>
            <a:pPr lvl="2"/>
            <a:r>
              <a:t>Body Level Three</a:t>
            </a:r>
          </a:p>
          <a:p>
            <a:pPr lvl="3"/>
            <a:r>
              <a:t>Body Level Four</a:t>
            </a:r>
          </a:p>
          <a:p>
            <a:pPr lvl="4"/>
            <a:r>
              <a:t>Body Level Five</a:t>
            </a:r>
          </a:p>
        </p:txBody>
      </p:sp>
      <p:sp>
        <p:nvSpPr>
          <p:cNvPr id="278" name="Placeholder--flatUHD.jpg"/>
          <p:cNvSpPr>
            <a:spLocks noGrp="1"/>
          </p:cNvSpPr>
          <p:nvPr>
            <p:ph type="pic" idx="22"/>
          </p:nvPr>
        </p:nvSpPr>
        <p:spPr>
          <a:xfrm>
            <a:off x="9095461" y="1364555"/>
            <a:ext cx="20340152" cy="11441335"/>
          </a:xfrm>
          <a:prstGeom prst="rect">
            <a:avLst/>
          </a:prstGeom>
        </p:spPr>
        <p:txBody>
          <a:bodyPr lIns="91439" tIns="45719" rIns="91439" bIns="45719" anchor="t">
            <a:noAutofit/>
          </a:bodyPr>
          <a:lstStyle/>
          <a:p>
            <a:endParaRPr/>
          </a:p>
        </p:txBody>
      </p:sp>
      <p:sp>
        <p:nvSpPr>
          <p:cNvPr id="279" name="Company / Presentation Name"/>
          <p:cNvSpPr txBox="1">
            <a:spLocks noGrp="1"/>
          </p:cNvSpPr>
          <p:nvPr>
            <p:ph type="body" sz="quarter" idx="23"/>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86" name="Placeholder--flatUHD.jpg"/>
          <p:cNvSpPr>
            <a:spLocks noGrp="1"/>
          </p:cNvSpPr>
          <p:nvPr>
            <p:ph type="pic" idx="21"/>
          </p:nvPr>
        </p:nvSpPr>
        <p:spPr>
          <a:xfrm>
            <a:off x="1" y="2507224"/>
            <a:ext cx="24383873" cy="13715930"/>
          </a:xfrm>
          <a:prstGeom prst="rect">
            <a:avLst/>
          </a:prstGeom>
        </p:spPr>
        <p:txBody>
          <a:bodyPr lIns="91439" tIns="45719" rIns="91439" bIns="45719" anchor="t">
            <a:noAutofit/>
          </a:bodyPr>
          <a:lstStyle/>
          <a:p>
            <a:endParaRPr/>
          </a:p>
        </p:txBody>
      </p:sp>
      <p:sp>
        <p:nvSpPr>
          <p:cNvPr id="287"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288" name="Title Text"/>
          <p:cNvSpPr txBox="1">
            <a:spLocks noGrp="1"/>
          </p:cNvSpPr>
          <p:nvPr>
            <p:ph type="title"/>
          </p:nvPr>
        </p:nvSpPr>
        <p:spPr>
          <a:xfrm>
            <a:off x="1367135" y="2273300"/>
            <a:ext cx="13006238" cy="2284054"/>
          </a:xfrm>
          <a:prstGeom prst="rect">
            <a:avLst/>
          </a:prstGeom>
        </p:spPr>
        <p:txBody>
          <a:bodyPr/>
          <a:lstStyle/>
          <a:p>
            <a:r>
              <a:t>Title Text</a:t>
            </a:r>
          </a:p>
        </p:txBody>
      </p:sp>
      <p:sp>
        <p:nvSpPr>
          <p:cNvPr id="289" name="CapLine Header Element"/>
          <p:cNvSpPr txBox="1">
            <a:spLocks noGrp="1"/>
          </p:cNvSpPr>
          <p:nvPr>
            <p:ph type="body" sz="quarter" idx="22"/>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290" name="Body Level One…"/>
          <p:cNvSpPr txBox="1">
            <a:spLocks noGrp="1"/>
          </p:cNvSpPr>
          <p:nvPr>
            <p:ph type="body" sz="quarter" idx="1"/>
          </p:nvPr>
        </p:nvSpPr>
        <p:spPr>
          <a:xfrm>
            <a:off x="15740507" y="2412654"/>
            <a:ext cx="7278591" cy="2005345"/>
          </a:xfrm>
          <a:prstGeom prst="rect">
            <a:avLst/>
          </a:prstGeom>
        </p:spPr>
        <p:txBody>
          <a:bodyPr anchor="t"/>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91" name="Company / Presentation Name"/>
          <p:cNvSpPr txBox="1">
            <a:spLocks noGrp="1"/>
          </p:cNvSpPr>
          <p:nvPr>
            <p:ph type="body" sz="quarter" idx="23"/>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hoto - Horizontal - Banded">
    <p:spTree>
      <p:nvGrpSpPr>
        <p:cNvPr id="1" name=""/>
        <p:cNvGrpSpPr/>
        <p:nvPr/>
      </p:nvGrpSpPr>
      <p:grpSpPr>
        <a:xfrm>
          <a:off x="0" y="0"/>
          <a:ext cx="0" cy="0"/>
          <a:chOff x="0" y="0"/>
          <a:chExt cx="0" cy="0"/>
        </a:xfrm>
      </p:grpSpPr>
      <p:sp>
        <p:nvSpPr>
          <p:cNvPr id="298" name="Placeholder--flatUHD.jpg"/>
          <p:cNvSpPr>
            <a:spLocks noGrp="1"/>
          </p:cNvSpPr>
          <p:nvPr>
            <p:ph type="pic" idx="21"/>
          </p:nvPr>
        </p:nvSpPr>
        <p:spPr>
          <a:xfrm>
            <a:off x="0" y="909883"/>
            <a:ext cx="24383875" cy="13715930"/>
          </a:xfrm>
          <a:prstGeom prst="rect">
            <a:avLst/>
          </a:prstGeom>
        </p:spPr>
        <p:txBody>
          <a:bodyPr lIns="91439" tIns="45719" rIns="91439" bIns="45719" anchor="t">
            <a:noAutofit/>
          </a:bodyPr>
          <a:lstStyle/>
          <a:p>
            <a:endParaRPr/>
          </a:p>
        </p:txBody>
      </p:sp>
      <p:sp>
        <p:nvSpPr>
          <p:cNvPr id="299"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300" name="Rectangle"/>
          <p:cNvSpPr/>
          <p:nvPr/>
        </p:nvSpPr>
        <p:spPr>
          <a:xfrm>
            <a:off x="0" y="9126039"/>
            <a:ext cx="24383999" cy="2976403"/>
          </a:xfrm>
          <a:prstGeom prst="rect">
            <a:avLst/>
          </a:prstGeom>
          <a:gradFill>
            <a:gsLst>
              <a:gs pos="0">
                <a:srgbClr val="FF8531">
                  <a:alpha val="95000"/>
                </a:srgbClr>
              </a:gs>
              <a:gs pos="100000">
                <a:srgbClr val="D90258">
                  <a:alpha val="85000"/>
                </a:srgbClr>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301"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302" name="Title Text"/>
          <p:cNvSpPr txBox="1">
            <a:spLocks noGrp="1"/>
          </p:cNvSpPr>
          <p:nvPr>
            <p:ph type="title"/>
          </p:nvPr>
        </p:nvSpPr>
        <p:spPr>
          <a:xfrm>
            <a:off x="1367135" y="10141481"/>
            <a:ext cx="13006238" cy="1503761"/>
          </a:xfrm>
          <a:prstGeom prst="rect">
            <a:avLst/>
          </a:prstGeom>
        </p:spPr>
        <p:txBody>
          <a:bodyPr/>
          <a:lstStyle>
            <a:lvl1pPr>
              <a:defRPr>
                <a:solidFill>
                  <a:srgbClr val="FFFFFF"/>
                </a:solidFill>
              </a:defRPr>
            </a:lvl1pPr>
          </a:lstStyle>
          <a:p>
            <a:r>
              <a:t>Title Text</a:t>
            </a:r>
          </a:p>
        </p:txBody>
      </p:sp>
      <p:sp>
        <p:nvSpPr>
          <p:cNvPr id="303" name="CapLine Header Element"/>
          <p:cNvSpPr txBox="1">
            <a:spLocks noGrp="1"/>
          </p:cNvSpPr>
          <p:nvPr>
            <p:ph type="body" sz="quarter" idx="22"/>
          </p:nvPr>
        </p:nvSpPr>
        <p:spPr>
          <a:xfrm>
            <a:off x="1367135" y="9810723"/>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FFFFF"/>
                </a:solidFill>
                <a:latin typeface="Avenir Next Demi Bold"/>
                <a:ea typeface="Avenir Next Demi Bold"/>
                <a:cs typeface="Avenir Next Demi Bold"/>
                <a:sym typeface="Avenir Next Demi Bold"/>
              </a:defRPr>
            </a:lvl1pPr>
          </a:lstStyle>
          <a:p>
            <a:r>
              <a:t>CapLine Header Element</a:t>
            </a:r>
          </a:p>
        </p:txBody>
      </p:sp>
      <p:sp>
        <p:nvSpPr>
          <p:cNvPr id="304" name="Body Level One…"/>
          <p:cNvSpPr txBox="1">
            <a:spLocks noGrp="1"/>
          </p:cNvSpPr>
          <p:nvPr>
            <p:ph type="body" sz="quarter" idx="1"/>
          </p:nvPr>
        </p:nvSpPr>
        <p:spPr>
          <a:xfrm>
            <a:off x="15740507" y="10280836"/>
            <a:ext cx="7733559" cy="1211954"/>
          </a:xfrm>
          <a:prstGeom prst="rect">
            <a:avLst/>
          </a:prstGeom>
        </p:spPr>
        <p:txBody>
          <a:bodyPr anchor="t"/>
          <a:lstStyle>
            <a:lvl1pPr marL="0" indent="0">
              <a:buSzTx/>
              <a:buNone/>
              <a:defRPr sz="2400">
                <a:solidFill>
                  <a:srgbClr val="FFFFFF"/>
                </a:solidFill>
              </a:defRPr>
            </a:lvl1pPr>
            <a:lvl2pPr marL="0" indent="228600">
              <a:buSzTx/>
              <a:buNone/>
              <a:defRPr sz="2400">
                <a:solidFill>
                  <a:srgbClr val="FFFFFF"/>
                </a:solidFill>
              </a:defRPr>
            </a:lvl2pPr>
            <a:lvl3pPr marL="0" indent="457200">
              <a:buSzTx/>
              <a:buNone/>
              <a:defRPr sz="2400">
                <a:solidFill>
                  <a:srgbClr val="FFFFFF"/>
                </a:solidFill>
              </a:defRPr>
            </a:lvl3pPr>
            <a:lvl4pPr marL="0" indent="685800">
              <a:buSzTx/>
              <a:buNone/>
              <a:defRPr sz="2400">
                <a:solidFill>
                  <a:srgbClr val="FFFFFF"/>
                </a:solidFill>
              </a:defRPr>
            </a:lvl4pPr>
            <a:lvl5pPr marL="0" indent="914400">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05" name="Company / Presentation Name"/>
          <p:cNvSpPr txBox="1">
            <a:spLocks noGrp="1"/>
          </p:cNvSpPr>
          <p:nvPr>
            <p:ph type="body" sz="quarter" idx="23"/>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aption - Left">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313" name="Title Text"/>
          <p:cNvSpPr txBox="1">
            <a:spLocks noGrp="1"/>
          </p:cNvSpPr>
          <p:nvPr>
            <p:ph type="title"/>
          </p:nvPr>
        </p:nvSpPr>
        <p:spPr>
          <a:xfrm>
            <a:off x="1367135" y="2273300"/>
            <a:ext cx="6773566" cy="2886768"/>
          </a:xfrm>
          <a:prstGeom prst="rect">
            <a:avLst/>
          </a:prstGeom>
        </p:spPr>
        <p:txBody>
          <a:bodyPr anchor="b"/>
          <a:lstStyle>
            <a:lvl1pPr>
              <a:defRPr sz="6000"/>
            </a:lvl1pPr>
          </a:lstStyle>
          <a:p>
            <a:r>
              <a:t>Title Text</a:t>
            </a:r>
          </a:p>
        </p:txBody>
      </p:sp>
      <p:sp>
        <p:nvSpPr>
          <p:cNvPr id="314" name="Body Level One…"/>
          <p:cNvSpPr txBox="1">
            <a:spLocks noGrp="1"/>
          </p:cNvSpPr>
          <p:nvPr>
            <p:ph type="body" sz="quarter" idx="1"/>
          </p:nvPr>
        </p:nvSpPr>
        <p:spPr>
          <a:xfrm>
            <a:off x="1367135" y="5160067"/>
            <a:ext cx="6773566" cy="7188798"/>
          </a:xfrm>
          <a:prstGeom prst="rect">
            <a:avLst/>
          </a:prstGeom>
        </p:spPr>
        <p:txBody>
          <a:bodyPr anchor="t"/>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15" name="Company / Presentation Name"/>
          <p:cNvSpPr txBox="1">
            <a:spLocks noGrp="1"/>
          </p:cNvSpPr>
          <p:nvPr>
            <p:ph type="body" sz="quarter" idx="21"/>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aption - Right">
    <p:spTree>
      <p:nvGrpSpPr>
        <p:cNvPr id="1" name=""/>
        <p:cNvGrpSpPr/>
        <p:nvPr/>
      </p:nvGrpSpPr>
      <p:grpSpPr>
        <a:xfrm>
          <a:off x="0" y="0"/>
          <a:ext cx="0" cy="0"/>
          <a:chOff x="0" y="0"/>
          <a:chExt cx="0" cy="0"/>
        </a:xfrm>
      </p:grpSpPr>
      <p:sp>
        <p:nvSpPr>
          <p:cNvPr id="322"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323" name="Title Text"/>
          <p:cNvSpPr txBox="1">
            <a:spLocks noGrp="1"/>
          </p:cNvSpPr>
          <p:nvPr>
            <p:ph type="title"/>
          </p:nvPr>
        </p:nvSpPr>
        <p:spPr>
          <a:xfrm>
            <a:off x="15332670" y="2273300"/>
            <a:ext cx="6773566" cy="2886768"/>
          </a:xfrm>
          <a:prstGeom prst="rect">
            <a:avLst/>
          </a:prstGeom>
        </p:spPr>
        <p:txBody>
          <a:bodyPr anchor="b"/>
          <a:lstStyle>
            <a:lvl1pPr>
              <a:defRPr sz="6000"/>
            </a:lvl1pPr>
          </a:lstStyle>
          <a:p>
            <a:r>
              <a:t>Title Text</a:t>
            </a:r>
          </a:p>
        </p:txBody>
      </p:sp>
      <p:sp>
        <p:nvSpPr>
          <p:cNvPr id="324" name="Body Level One…"/>
          <p:cNvSpPr txBox="1">
            <a:spLocks noGrp="1"/>
          </p:cNvSpPr>
          <p:nvPr>
            <p:ph type="body" sz="quarter" idx="1"/>
          </p:nvPr>
        </p:nvSpPr>
        <p:spPr>
          <a:xfrm>
            <a:off x="15332670" y="5160067"/>
            <a:ext cx="6773566" cy="7188798"/>
          </a:xfrm>
          <a:prstGeom prst="rect">
            <a:avLst/>
          </a:prstGeom>
        </p:spPr>
        <p:txBody>
          <a:bodyPr anchor="t"/>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25" name="Company / Presentation Name"/>
          <p:cNvSpPr txBox="1">
            <a:spLocks noGrp="1"/>
          </p:cNvSpPr>
          <p:nvPr>
            <p:ph type="body" sz="quarter" idx="21"/>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aption - Top">
    <p:spTree>
      <p:nvGrpSpPr>
        <p:cNvPr id="1" name=""/>
        <p:cNvGrpSpPr/>
        <p:nvPr/>
      </p:nvGrpSpPr>
      <p:grpSpPr>
        <a:xfrm>
          <a:off x="0" y="0"/>
          <a:ext cx="0" cy="0"/>
          <a:chOff x="0" y="0"/>
          <a:chExt cx="0" cy="0"/>
        </a:xfrm>
      </p:grpSpPr>
      <p:sp>
        <p:nvSpPr>
          <p:cNvPr id="332"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333" name="Title Text"/>
          <p:cNvSpPr txBox="1">
            <a:spLocks noGrp="1"/>
          </p:cNvSpPr>
          <p:nvPr>
            <p:ph type="title"/>
          </p:nvPr>
        </p:nvSpPr>
        <p:spPr>
          <a:xfrm>
            <a:off x="1367135" y="2273300"/>
            <a:ext cx="10369898" cy="1979900"/>
          </a:xfrm>
          <a:prstGeom prst="rect">
            <a:avLst/>
          </a:prstGeom>
        </p:spPr>
        <p:txBody>
          <a:bodyPr/>
          <a:lstStyle>
            <a:lvl1pPr>
              <a:defRPr sz="6000"/>
            </a:lvl1pPr>
          </a:lstStyle>
          <a:p>
            <a:r>
              <a:t>Title Text</a:t>
            </a:r>
          </a:p>
        </p:txBody>
      </p:sp>
      <p:sp>
        <p:nvSpPr>
          <p:cNvPr id="334" name="Body Level One…"/>
          <p:cNvSpPr txBox="1">
            <a:spLocks noGrp="1"/>
          </p:cNvSpPr>
          <p:nvPr>
            <p:ph type="body" sz="quarter" idx="1"/>
          </p:nvPr>
        </p:nvSpPr>
        <p:spPr>
          <a:xfrm>
            <a:off x="12646967" y="2389437"/>
            <a:ext cx="9459963" cy="1747626"/>
          </a:xfrm>
          <a:prstGeom prst="rect">
            <a:avLst/>
          </a:prstGeom>
        </p:spPr>
        <p:txBody>
          <a:bodyPr anchor="t"/>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35" name="Company / Presentation Name"/>
          <p:cNvSpPr txBox="1">
            <a:spLocks noGrp="1"/>
          </p:cNvSpPr>
          <p:nvPr>
            <p:ph type="body" sz="quarter" idx="21"/>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aption - Bottom">
    <p:spTree>
      <p:nvGrpSpPr>
        <p:cNvPr id="1" name=""/>
        <p:cNvGrpSpPr/>
        <p:nvPr/>
      </p:nvGrpSpPr>
      <p:grpSpPr>
        <a:xfrm>
          <a:off x="0" y="0"/>
          <a:ext cx="0" cy="0"/>
          <a:chOff x="0" y="0"/>
          <a:chExt cx="0" cy="0"/>
        </a:xfrm>
      </p:grpSpPr>
      <p:sp>
        <p:nvSpPr>
          <p:cNvPr id="342"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343" name="Title Text"/>
          <p:cNvSpPr txBox="1">
            <a:spLocks noGrp="1"/>
          </p:cNvSpPr>
          <p:nvPr>
            <p:ph type="title"/>
          </p:nvPr>
        </p:nvSpPr>
        <p:spPr>
          <a:xfrm>
            <a:off x="1367135" y="10368965"/>
            <a:ext cx="10369898" cy="1979900"/>
          </a:xfrm>
          <a:prstGeom prst="rect">
            <a:avLst/>
          </a:prstGeom>
        </p:spPr>
        <p:txBody>
          <a:bodyPr anchor="ctr"/>
          <a:lstStyle>
            <a:lvl1pPr>
              <a:defRPr sz="6000"/>
            </a:lvl1pPr>
          </a:lstStyle>
          <a:p>
            <a:r>
              <a:t>Title Text</a:t>
            </a:r>
          </a:p>
        </p:txBody>
      </p:sp>
      <p:sp>
        <p:nvSpPr>
          <p:cNvPr id="344" name="Body Level One…"/>
          <p:cNvSpPr txBox="1">
            <a:spLocks noGrp="1"/>
          </p:cNvSpPr>
          <p:nvPr>
            <p:ph type="body" sz="quarter" idx="1"/>
          </p:nvPr>
        </p:nvSpPr>
        <p:spPr>
          <a:xfrm>
            <a:off x="12646967" y="10485103"/>
            <a:ext cx="9459963" cy="1747625"/>
          </a:xfrm>
          <a:prstGeom prst="rect">
            <a:avLst/>
          </a:prstGeom>
        </p:spPr>
        <p:txBody>
          <a:bodyPr/>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45" name="Company / Presentation Name"/>
          <p:cNvSpPr txBox="1">
            <a:spLocks noGrp="1"/>
          </p:cNvSpPr>
          <p:nvPr>
            <p:ph type="body" sz="quarter" idx="21"/>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aption - Left - Photo">
    <p:spTree>
      <p:nvGrpSpPr>
        <p:cNvPr id="1" name=""/>
        <p:cNvGrpSpPr/>
        <p:nvPr/>
      </p:nvGrpSpPr>
      <p:grpSpPr>
        <a:xfrm>
          <a:off x="0" y="0"/>
          <a:ext cx="0" cy="0"/>
          <a:chOff x="0" y="0"/>
          <a:chExt cx="0" cy="0"/>
        </a:xfrm>
      </p:grpSpPr>
      <p:sp>
        <p:nvSpPr>
          <p:cNvPr id="352"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353" name="Title Text"/>
          <p:cNvSpPr txBox="1">
            <a:spLocks noGrp="1"/>
          </p:cNvSpPr>
          <p:nvPr>
            <p:ph type="title"/>
          </p:nvPr>
        </p:nvSpPr>
        <p:spPr>
          <a:xfrm>
            <a:off x="1367135" y="2273300"/>
            <a:ext cx="6773566" cy="2886768"/>
          </a:xfrm>
          <a:prstGeom prst="rect">
            <a:avLst/>
          </a:prstGeom>
        </p:spPr>
        <p:txBody>
          <a:bodyPr anchor="b"/>
          <a:lstStyle>
            <a:lvl1pPr>
              <a:defRPr sz="6000"/>
            </a:lvl1pPr>
          </a:lstStyle>
          <a:p>
            <a:r>
              <a:t>Title Text</a:t>
            </a:r>
          </a:p>
        </p:txBody>
      </p:sp>
      <p:sp>
        <p:nvSpPr>
          <p:cNvPr id="354" name="Body Level One…"/>
          <p:cNvSpPr txBox="1">
            <a:spLocks noGrp="1"/>
          </p:cNvSpPr>
          <p:nvPr>
            <p:ph type="body" sz="quarter" idx="1"/>
          </p:nvPr>
        </p:nvSpPr>
        <p:spPr>
          <a:xfrm>
            <a:off x="1367135" y="5160067"/>
            <a:ext cx="6773566" cy="7188798"/>
          </a:xfrm>
          <a:prstGeom prst="rect">
            <a:avLst/>
          </a:prstGeom>
        </p:spPr>
        <p:txBody>
          <a:bodyPr anchor="t"/>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55" name="Placeholder--flatUHD.jpg"/>
          <p:cNvSpPr>
            <a:spLocks noGrp="1"/>
          </p:cNvSpPr>
          <p:nvPr>
            <p:ph type="pic" idx="21"/>
          </p:nvPr>
        </p:nvSpPr>
        <p:spPr>
          <a:xfrm>
            <a:off x="6725325" y="1819870"/>
            <a:ext cx="19531320" cy="10986368"/>
          </a:xfrm>
          <a:prstGeom prst="rect">
            <a:avLst/>
          </a:prstGeom>
        </p:spPr>
        <p:txBody>
          <a:bodyPr lIns="91439" tIns="45719" rIns="91439" bIns="45719" anchor="t">
            <a:noAutofit/>
          </a:bodyPr>
          <a:lstStyle/>
          <a:p>
            <a:endParaRPr/>
          </a:p>
        </p:txBody>
      </p:sp>
      <p:sp>
        <p:nvSpPr>
          <p:cNvPr id="356" name="Company / Presentation Name"/>
          <p:cNvSpPr txBox="1">
            <a:spLocks noGrp="1"/>
          </p:cNvSpPr>
          <p:nvPr>
            <p:ph type="body" sz="quarter" idx="22"/>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aption - Right - Photo">
    <p:spTree>
      <p:nvGrpSpPr>
        <p:cNvPr id="1" name=""/>
        <p:cNvGrpSpPr/>
        <p:nvPr/>
      </p:nvGrpSpPr>
      <p:grpSpPr>
        <a:xfrm>
          <a:off x="0" y="0"/>
          <a:ext cx="0" cy="0"/>
          <a:chOff x="0" y="0"/>
          <a:chExt cx="0" cy="0"/>
        </a:xfrm>
      </p:grpSpPr>
      <p:sp>
        <p:nvSpPr>
          <p:cNvPr id="363"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364" name="Title Text"/>
          <p:cNvSpPr txBox="1">
            <a:spLocks noGrp="1"/>
          </p:cNvSpPr>
          <p:nvPr>
            <p:ph type="title"/>
          </p:nvPr>
        </p:nvSpPr>
        <p:spPr>
          <a:xfrm>
            <a:off x="16238039" y="2273300"/>
            <a:ext cx="6773567" cy="2886768"/>
          </a:xfrm>
          <a:prstGeom prst="rect">
            <a:avLst/>
          </a:prstGeom>
        </p:spPr>
        <p:txBody>
          <a:bodyPr anchor="b"/>
          <a:lstStyle>
            <a:lvl1pPr>
              <a:defRPr sz="6000"/>
            </a:lvl1pPr>
          </a:lstStyle>
          <a:p>
            <a:r>
              <a:t>Title Text</a:t>
            </a:r>
          </a:p>
        </p:txBody>
      </p:sp>
      <p:sp>
        <p:nvSpPr>
          <p:cNvPr id="365" name="Body Level One…"/>
          <p:cNvSpPr txBox="1">
            <a:spLocks noGrp="1"/>
          </p:cNvSpPr>
          <p:nvPr>
            <p:ph type="body" sz="quarter" idx="1"/>
          </p:nvPr>
        </p:nvSpPr>
        <p:spPr>
          <a:xfrm>
            <a:off x="16238039" y="5160067"/>
            <a:ext cx="6773567" cy="7188798"/>
          </a:xfrm>
          <a:prstGeom prst="rect">
            <a:avLst/>
          </a:prstGeom>
        </p:spPr>
        <p:txBody>
          <a:bodyPr anchor="t"/>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66" name="Placeholder--flatUHD.jpg"/>
          <p:cNvSpPr>
            <a:spLocks noGrp="1"/>
          </p:cNvSpPr>
          <p:nvPr>
            <p:ph type="pic" idx="21"/>
          </p:nvPr>
        </p:nvSpPr>
        <p:spPr>
          <a:xfrm>
            <a:off x="-1872576" y="1819870"/>
            <a:ext cx="19531321" cy="10986368"/>
          </a:xfrm>
          <a:prstGeom prst="rect">
            <a:avLst/>
          </a:prstGeom>
        </p:spPr>
        <p:txBody>
          <a:bodyPr lIns="91439" tIns="45719" rIns="91439" bIns="45719" anchor="t">
            <a:noAutofit/>
          </a:bodyPr>
          <a:lstStyle/>
          <a:p>
            <a:endParaRPr/>
          </a:p>
        </p:txBody>
      </p:sp>
      <p:sp>
        <p:nvSpPr>
          <p:cNvPr id="367" name="Company / Presentation Name"/>
          <p:cNvSpPr txBox="1">
            <a:spLocks noGrp="1"/>
          </p:cNvSpPr>
          <p:nvPr>
            <p:ph type="body" sz="quarter" idx="22"/>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aption - Left - 3 Photo">
    <p:spTree>
      <p:nvGrpSpPr>
        <p:cNvPr id="1" name=""/>
        <p:cNvGrpSpPr/>
        <p:nvPr/>
      </p:nvGrpSpPr>
      <p:grpSpPr>
        <a:xfrm>
          <a:off x="0" y="0"/>
          <a:ext cx="0" cy="0"/>
          <a:chOff x="0" y="0"/>
          <a:chExt cx="0" cy="0"/>
        </a:xfrm>
      </p:grpSpPr>
      <p:sp>
        <p:nvSpPr>
          <p:cNvPr id="374"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375" name="Title Text"/>
          <p:cNvSpPr txBox="1">
            <a:spLocks noGrp="1"/>
          </p:cNvSpPr>
          <p:nvPr>
            <p:ph type="title"/>
          </p:nvPr>
        </p:nvSpPr>
        <p:spPr>
          <a:xfrm>
            <a:off x="1367135" y="2273300"/>
            <a:ext cx="6773566" cy="2886768"/>
          </a:xfrm>
          <a:prstGeom prst="rect">
            <a:avLst/>
          </a:prstGeom>
        </p:spPr>
        <p:txBody>
          <a:bodyPr anchor="b"/>
          <a:lstStyle>
            <a:lvl1pPr>
              <a:defRPr sz="6000"/>
            </a:lvl1pPr>
          </a:lstStyle>
          <a:p>
            <a:r>
              <a:t>Title Text</a:t>
            </a:r>
          </a:p>
        </p:txBody>
      </p:sp>
      <p:sp>
        <p:nvSpPr>
          <p:cNvPr id="376" name="Body Level One…"/>
          <p:cNvSpPr txBox="1">
            <a:spLocks noGrp="1"/>
          </p:cNvSpPr>
          <p:nvPr>
            <p:ph type="body" sz="quarter" idx="1"/>
          </p:nvPr>
        </p:nvSpPr>
        <p:spPr>
          <a:xfrm>
            <a:off x="1367135" y="5160067"/>
            <a:ext cx="6773566" cy="7188798"/>
          </a:xfrm>
          <a:prstGeom prst="rect">
            <a:avLst/>
          </a:prstGeom>
        </p:spPr>
        <p:txBody>
          <a:bodyPr anchor="t"/>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77" name="Placeholder--flatUHD.jpg"/>
          <p:cNvSpPr>
            <a:spLocks noGrp="1"/>
          </p:cNvSpPr>
          <p:nvPr>
            <p:ph type="pic" idx="21"/>
          </p:nvPr>
        </p:nvSpPr>
        <p:spPr>
          <a:xfrm>
            <a:off x="9499878" y="1819870"/>
            <a:ext cx="19531319" cy="10986368"/>
          </a:xfrm>
          <a:prstGeom prst="rect">
            <a:avLst/>
          </a:prstGeom>
        </p:spPr>
        <p:txBody>
          <a:bodyPr lIns="91439" tIns="45719" rIns="91439" bIns="45719" anchor="t">
            <a:noAutofit/>
          </a:bodyPr>
          <a:lstStyle/>
          <a:p>
            <a:endParaRPr/>
          </a:p>
        </p:txBody>
      </p:sp>
      <p:sp>
        <p:nvSpPr>
          <p:cNvPr id="378" name="Placeholder--flatUHD.jpg"/>
          <p:cNvSpPr>
            <a:spLocks noGrp="1"/>
          </p:cNvSpPr>
          <p:nvPr>
            <p:ph type="pic" sz="half" idx="22"/>
          </p:nvPr>
        </p:nvSpPr>
        <p:spPr>
          <a:xfrm>
            <a:off x="6334227" y="6239048"/>
            <a:ext cx="11675003" cy="6567189"/>
          </a:xfrm>
          <a:prstGeom prst="rect">
            <a:avLst/>
          </a:prstGeom>
        </p:spPr>
        <p:txBody>
          <a:bodyPr lIns="91439" tIns="45719" rIns="91439" bIns="45719" anchor="t">
            <a:noAutofit/>
          </a:bodyPr>
          <a:lstStyle/>
          <a:p>
            <a:endParaRPr/>
          </a:p>
        </p:txBody>
      </p:sp>
      <p:sp>
        <p:nvSpPr>
          <p:cNvPr id="379" name="Placeholder--flatUHD.jpg"/>
          <p:cNvSpPr>
            <a:spLocks noGrp="1"/>
          </p:cNvSpPr>
          <p:nvPr>
            <p:ph type="pic" sz="quarter" idx="23"/>
          </p:nvPr>
        </p:nvSpPr>
        <p:spPr>
          <a:xfrm>
            <a:off x="8445712" y="1819870"/>
            <a:ext cx="7452032" cy="4191768"/>
          </a:xfrm>
          <a:prstGeom prst="rect">
            <a:avLst/>
          </a:prstGeom>
        </p:spPr>
        <p:txBody>
          <a:bodyPr lIns="91439" tIns="45719" rIns="91439" bIns="45719" anchor="t">
            <a:noAutofit/>
          </a:bodyPr>
          <a:lstStyle/>
          <a:p>
            <a:endParaRPr/>
          </a:p>
        </p:txBody>
      </p:sp>
      <p:sp>
        <p:nvSpPr>
          <p:cNvPr id="380" name="Company / Presentation Name"/>
          <p:cNvSpPr txBox="1">
            <a:spLocks noGrp="1"/>
          </p:cNvSpPr>
          <p:nvPr>
            <p:ph type="body" sz="quarter" idx="24"/>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 Upper Third">
    <p:spTree>
      <p:nvGrpSpPr>
        <p:cNvPr id="1" name=""/>
        <p:cNvGrpSpPr/>
        <p:nvPr/>
      </p:nvGrpSpPr>
      <p:grpSpPr>
        <a:xfrm>
          <a:off x="0" y="0"/>
          <a:ext cx="0" cy="0"/>
          <a:chOff x="0" y="0"/>
          <a:chExt cx="0" cy="0"/>
        </a:xfrm>
      </p:grpSpPr>
      <p:sp>
        <p:nvSpPr>
          <p:cNvPr id="39" name="Placeholder--flatUHD.jpg"/>
          <p:cNvSpPr>
            <a:spLocks noGrp="1"/>
          </p:cNvSpPr>
          <p:nvPr>
            <p:ph type="pic" idx="21"/>
          </p:nvPr>
        </p:nvSpPr>
        <p:spPr>
          <a:xfrm>
            <a:off x="1" y="2507224"/>
            <a:ext cx="24383873" cy="13715930"/>
          </a:xfrm>
          <a:prstGeom prst="rect">
            <a:avLst/>
          </a:prstGeom>
        </p:spPr>
        <p:txBody>
          <a:bodyPr lIns="91439" tIns="45719" rIns="91439" bIns="45719" anchor="t">
            <a:noAutofit/>
          </a:bodyPr>
          <a:lstStyle/>
          <a:p>
            <a:endParaRPr/>
          </a:p>
        </p:txBody>
      </p:sp>
      <p:sp>
        <p:nvSpPr>
          <p:cNvPr id="40" name="Title Text"/>
          <p:cNvSpPr txBox="1">
            <a:spLocks noGrp="1"/>
          </p:cNvSpPr>
          <p:nvPr>
            <p:ph type="title"/>
          </p:nvPr>
        </p:nvSpPr>
        <p:spPr>
          <a:xfrm>
            <a:off x="1367135" y="2273300"/>
            <a:ext cx="17147976" cy="1874393"/>
          </a:xfrm>
          <a:prstGeom prst="rect">
            <a:avLst/>
          </a:prstGeom>
        </p:spPr>
        <p:txBody>
          <a:bodyPr/>
          <a:lstStyle>
            <a:lvl1pPr>
              <a:defRPr sz="9600"/>
            </a:lvl1pPr>
          </a:lstStyle>
          <a:p>
            <a:r>
              <a:t>Title Text</a:t>
            </a:r>
          </a:p>
        </p:txBody>
      </p:sp>
      <p:sp>
        <p:nvSpPr>
          <p:cNvPr id="41" name="Body Level One…"/>
          <p:cNvSpPr txBox="1">
            <a:spLocks noGrp="1"/>
          </p:cNvSpPr>
          <p:nvPr>
            <p:ph type="body" sz="quarter" idx="1"/>
          </p:nvPr>
        </p:nvSpPr>
        <p:spPr>
          <a:xfrm>
            <a:off x="1367135" y="1701241"/>
            <a:ext cx="12779870" cy="685801"/>
          </a:xfrm>
          <a:prstGeom prst="rect">
            <a:avLst/>
          </a:prstGeom>
        </p:spPr>
        <p:txBody>
          <a:bodyPr anchor="b"/>
          <a:lstStyle>
            <a:lvl1pPr marL="0" indent="0">
              <a:spcBef>
                <a:spcPts val="0"/>
              </a:spcBef>
              <a:buSzTx/>
              <a:buNone/>
              <a:defRPr sz="2800" cap="all">
                <a:solidFill>
                  <a:srgbClr val="3F3F3F"/>
                </a:solidFill>
              </a:defRPr>
            </a:lvl1pPr>
            <a:lvl2pPr marL="0" indent="228600">
              <a:spcBef>
                <a:spcPts val="0"/>
              </a:spcBef>
              <a:buSzTx/>
              <a:buNone/>
              <a:defRPr sz="2800" cap="all">
                <a:solidFill>
                  <a:srgbClr val="3F3F3F"/>
                </a:solidFill>
              </a:defRPr>
            </a:lvl2pPr>
            <a:lvl3pPr marL="0" indent="457200">
              <a:spcBef>
                <a:spcPts val="0"/>
              </a:spcBef>
              <a:buSzTx/>
              <a:buNone/>
              <a:defRPr sz="2800" cap="all">
                <a:solidFill>
                  <a:srgbClr val="3F3F3F"/>
                </a:solidFill>
              </a:defRPr>
            </a:lvl3pPr>
            <a:lvl4pPr marL="0" indent="685800">
              <a:spcBef>
                <a:spcPts val="0"/>
              </a:spcBef>
              <a:buSzTx/>
              <a:buNone/>
              <a:defRPr sz="2800" cap="all">
                <a:solidFill>
                  <a:srgbClr val="3F3F3F"/>
                </a:solidFill>
              </a:defRPr>
            </a:lvl4pPr>
            <a:lvl5pPr marL="0" indent="914400">
              <a:spcBef>
                <a:spcPts val="0"/>
              </a:spcBef>
              <a:buSzTx/>
              <a:buNone/>
              <a:defRPr sz="2800" cap="all">
                <a:solidFill>
                  <a:srgbClr val="3F3F3F"/>
                </a:solidFill>
              </a:defRPr>
            </a:lvl5pPr>
          </a:lstStyle>
          <a:p>
            <a:r>
              <a:t>Body Level One</a:t>
            </a:r>
          </a:p>
          <a:p>
            <a:pPr lvl="1"/>
            <a:r>
              <a:t>Body Level Two</a:t>
            </a:r>
          </a:p>
          <a:p>
            <a:pPr lvl="2"/>
            <a:r>
              <a:t>Body Level Three</a:t>
            </a:r>
          </a:p>
          <a:p>
            <a:pPr lvl="3"/>
            <a:r>
              <a:t>Body Level Four</a:t>
            </a:r>
          </a:p>
          <a:p>
            <a:pPr lvl="4"/>
            <a:r>
              <a:t>Body Level Five</a:t>
            </a:r>
          </a:p>
        </p:txBody>
      </p:sp>
      <p:sp>
        <p:nvSpPr>
          <p:cNvPr id="42" name="Company / Presentation Name"/>
          <p:cNvSpPr txBox="1">
            <a:spLocks noGrp="1"/>
          </p:cNvSpPr>
          <p:nvPr>
            <p:ph type="body" sz="quarter" idx="22"/>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
        <p:nvSpPr>
          <p:cNvPr id="43"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aption - Right - 4 Photo">
    <p:spTree>
      <p:nvGrpSpPr>
        <p:cNvPr id="1" name=""/>
        <p:cNvGrpSpPr/>
        <p:nvPr/>
      </p:nvGrpSpPr>
      <p:grpSpPr>
        <a:xfrm>
          <a:off x="0" y="0"/>
          <a:ext cx="0" cy="0"/>
          <a:chOff x="0" y="0"/>
          <a:chExt cx="0" cy="0"/>
        </a:xfrm>
      </p:grpSpPr>
      <p:sp>
        <p:nvSpPr>
          <p:cNvPr id="387"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388" name="Title Text"/>
          <p:cNvSpPr txBox="1">
            <a:spLocks noGrp="1"/>
          </p:cNvSpPr>
          <p:nvPr>
            <p:ph type="title"/>
          </p:nvPr>
        </p:nvSpPr>
        <p:spPr>
          <a:xfrm>
            <a:off x="16238039" y="2273300"/>
            <a:ext cx="6773567" cy="2886768"/>
          </a:xfrm>
          <a:prstGeom prst="rect">
            <a:avLst/>
          </a:prstGeom>
        </p:spPr>
        <p:txBody>
          <a:bodyPr anchor="b"/>
          <a:lstStyle>
            <a:lvl1pPr>
              <a:defRPr sz="6000"/>
            </a:lvl1pPr>
          </a:lstStyle>
          <a:p>
            <a:r>
              <a:t>Title Text</a:t>
            </a:r>
          </a:p>
        </p:txBody>
      </p:sp>
      <p:sp>
        <p:nvSpPr>
          <p:cNvPr id="389" name="Body Level One…"/>
          <p:cNvSpPr txBox="1">
            <a:spLocks noGrp="1"/>
          </p:cNvSpPr>
          <p:nvPr>
            <p:ph type="body" sz="quarter" idx="1"/>
          </p:nvPr>
        </p:nvSpPr>
        <p:spPr>
          <a:xfrm>
            <a:off x="16238039" y="5160067"/>
            <a:ext cx="6773567" cy="7188798"/>
          </a:xfrm>
          <a:prstGeom prst="rect">
            <a:avLst/>
          </a:prstGeom>
        </p:spPr>
        <p:txBody>
          <a:bodyPr anchor="t"/>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90" name="Image"/>
          <p:cNvSpPr>
            <a:spLocks noGrp="1"/>
          </p:cNvSpPr>
          <p:nvPr>
            <p:ph type="pic" sz="quarter" idx="21"/>
          </p:nvPr>
        </p:nvSpPr>
        <p:spPr>
          <a:xfrm>
            <a:off x="6638547" y="7426759"/>
            <a:ext cx="9606230" cy="5379478"/>
          </a:xfrm>
          <a:prstGeom prst="rect">
            <a:avLst/>
          </a:prstGeom>
        </p:spPr>
        <p:txBody>
          <a:bodyPr lIns="91439" tIns="45719" rIns="91439" bIns="45719" anchor="t">
            <a:noAutofit/>
          </a:bodyPr>
          <a:lstStyle/>
          <a:p>
            <a:endParaRPr/>
          </a:p>
        </p:txBody>
      </p:sp>
      <p:sp>
        <p:nvSpPr>
          <p:cNvPr id="391" name="Image"/>
          <p:cNvSpPr>
            <a:spLocks noGrp="1"/>
          </p:cNvSpPr>
          <p:nvPr>
            <p:ph type="pic" sz="quarter" idx="22"/>
          </p:nvPr>
        </p:nvSpPr>
        <p:spPr>
          <a:xfrm>
            <a:off x="6638592" y="1819870"/>
            <a:ext cx="9606177" cy="5379413"/>
          </a:xfrm>
          <a:prstGeom prst="rect">
            <a:avLst/>
          </a:prstGeom>
        </p:spPr>
        <p:txBody>
          <a:bodyPr lIns="91439" tIns="45719" rIns="91439" bIns="45719" anchor="t">
            <a:noAutofit/>
          </a:bodyPr>
          <a:lstStyle/>
          <a:p>
            <a:endParaRPr/>
          </a:p>
        </p:txBody>
      </p:sp>
      <p:sp>
        <p:nvSpPr>
          <p:cNvPr id="392" name="Image"/>
          <p:cNvSpPr>
            <a:spLocks noGrp="1"/>
          </p:cNvSpPr>
          <p:nvPr>
            <p:ph type="pic" sz="quarter" idx="23"/>
          </p:nvPr>
        </p:nvSpPr>
        <p:spPr>
          <a:xfrm>
            <a:off x="-458739" y="7426862"/>
            <a:ext cx="9607155" cy="5379376"/>
          </a:xfrm>
          <a:prstGeom prst="rect">
            <a:avLst/>
          </a:prstGeom>
        </p:spPr>
        <p:txBody>
          <a:bodyPr lIns="91439" tIns="45719" rIns="91439" bIns="45719" anchor="t">
            <a:noAutofit/>
          </a:bodyPr>
          <a:lstStyle/>
          <a:p>
            <a:endParaRPr/>
          </a:p>
        </p:txBody>
      </p:sp>
      <p:sp>
        <p:nvSpPr>
          <p:cNvPr id="393" name="Image"/>
          <p:cNvSpPr>
            <a:spLocks noGrp="1"/>
          </p:cNvSpPr>
          <p:nvPr>
            <p:ph type="pic" sz="quarter" idx="24"/>
          </p:nvPr>
        </p:nvSpPr>
        <p:spPr>
          <a:xfrm>
            <a:off x="-458721" y="1819870"/>
            <a:ext cx="9607024" cy="5379053"/>
          </a:xfrm>
          <a:prstGeom prst="rect">
            <a:avLst/>
          </a:prstGeom>
        </p:spPr>
        <p:txBody>
          <a:bodyPr lIns="91439" tIns="45719" rIns="91439" bIns="45719" anchor="t">
            <a:noAutofit/>
          </a:bodyPr>
          <a:lstStyle/>
          <a:p>
            <a:endParaRPr/>
          </a:p>
        </p:txBody>
      </p:sp>
      <p:sp>
        <p:nvSpPr>
          <p:cNvPr id="394" name="Company / Presentation Name"/>
          <p:cNvSpPr txBox="1">
            <a:spLocks noGrp="1"/>
          </p:cNvSpPr>
          <p:nvPr>
            <p:ph type="body" sz="quarter" idx="25"/>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Caption - Right - Photo Embed">
    <p:spTree>
      <p:nvGrpSpPr>
        <p:cNvPr id="1" name=""/>
        <p:cNvGrpSpPr/>
        <p:nvPr/>
      </p:nvGrpSpPr>
      <p:grpSpPr>
        <a:xfrm>
          <a:off x="0" y="0"/>
          <a:ext cx="0" cy="0"/>
          <a:chOff x="0" y="0"/>
          <a:chExt cx="0" cy="0"/>
        </a:xfrm>
      </p:grpSpPr>
      <p:sp>
        <p:nvSpPr>
          <p:cNvPr id="415" name="Placeholder--flatUHD.jpg"/>
          <p:cNvSpPr>
            <a:spLocks noGrp="1"/>
          </p:cNvSpPr>
          <p:nvPr>
            <p:ph type="pic" idx="21"/>
          </p:nvPr>
        </p:nvSpPr>
        <p:spPr>
          <a:xfrm>
            <a:off x="66" y="-9"/>
            <a:ext cx="24383954" cy="13715975"/>
          </a:xfrm>
          <a:prstGeom prst="rect">
            <a:avLst/>
          </a:prstGeom>
        </p:spPr>
        <p:txBody>
          <a:bodyPr lIns="91439" tIns="45719" rIns="91439" bIns="45719" anchor="t">
            <a:noAutofit/>
          </a:bodyPr>
          <a:lstStyle/>
          <a:p>
            <a:endParaRPr/>
          </a:p>
        </p:txBody>
      </p:sp>
      <p:sp>
        <p:nvSpPr>
          <p:cNvPr id="416" name="Rectangle"/>
          <p:cNvSpPr/>
          <p:nvPr/>
        </p:nvSpPr>
        <p:spPr>
          <a:xfrm>
            <a:off x="15506700" y="1812405"/>
            <a:ext cx="7967365" cy="11903595"/>
          </a:xfrm>
          <a:prstGeom prst="rect">
            <a:avLst/>
          </a:prstGeom>
          <a:gradFill>
            <a:gsLst>
              <a:gs pos="0">
                <a:srgbClr val="FF8531">
                  <a:alpha val="98000"/>
                </a:srgbClr>
              </a:gs>
              <a:gs pos="100000">
                <a:srgbClr val="D90258">
                  <a:alpha val="90000"/>
                </a:srgbClr>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417" name="Rectangle"/>
          <p:cNvSpPr/>
          <p:nvPr/>
        </p:nvSpPr>
        <p:spPr>
          <a:xfrm>
            <a:off x="15506700" y="-3695"/>
            <a:ext cx="7967365" cy="1816101"/>
          </a:xfrm>
          <a:prstGeom prst="rect">
            <a:avLst/>
          </a:prstGeom>
          <a:solidFill>
            <a:srgbClr val="FFFFFF"/>
          </a:solidFill>
          <a:ln w="12700">
            <a:miter lim="400000"/>
          </a:ln>
        </p:spPr>
        <p:txBody>
          <a:bodyPr lIns="50800" tIns="50800" rIns="50800" bIns="50800" anchor="ctr"/>
          <a:lstStyle/>
          <a:p>
            <a:pPr algn="ctr">
              <a:defRPr sz="2600" cap="all">
                <a:solidFill>
                  <a:srgbClr val="FFFFFF"/>
                </a:solidFill>
              </a:defRPr>
            </a:pPr>
            <a:endParaRPr/>
          </a:p>
        </p:txBody>
      </p:sp>
      <p:sp>
        <p:nvSpPr>
          <p:cNvPr id="418" name="Shape"/>
          <p:cNvSpPr/>
          <p:nvPr/>
        </p:nvSpPr>
        <p:spPr>
          <a:xfrm>
            <a:off x="161753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419" name="Title Text"/>
          <p:cNvSpPr txBox="1">
            <a:spLocks noGrp="1"/>
          </p:cNvSpPr>
          <p:nvPr>
            <p:ph type="title"/>
          </p:nvPr>
        </p:nvSpPr>
        <p:spPr>
          <a:xfrm>
            <a:off x="16175335" y="2273300"/>
            <a:ext cx="6630095" cy="2886768"/>
          </a:xfrm>
          <a:prstGeom prst="rect">
            <a:avLst/>
          </a:prstGeom>
        </p:spPr>
        <p:txBody>
          <a:bodyPr anchor="b"/>
          <a:lstStyle>
            <a:lvl1pPr>
              <a:defRPr sz="6000">
                <a:solidFill>
                  <a:srgbClr val="FFFFFF"/>
                </a:solidFill>
              </a:defRPr>
            </a:lvl1pPr>
          </a:lstStyle>
          <a:p>
            <a:r>
              <a:t>Title Text</a:t>
            </a:r>
          </a:p>
        </p:txBody>
      </p:sp>
      <p:sp>
        <p:nvSpPr>
          <p:cNvPr id="420" name="Body Level One…"/>
          <p:cNvSpPr txBox="1">
            <a:spLocks noGrp="1"/>
          </p:cNvSpPr>
          <p:nvPr>
            <p:ph type="body" sz="quarter" idx="1"/>
          </p:nvPr>
        </p:nvSpPr>
        <p:spPr>
          <a:xfrm>
            <a:off x="16175335" y="5160067"/>
            <a:ext cx="6630095" cy="7188798"/>
          </a:xfrm>
          <a:prstGeom prst="rect">
            <a:avLst/>
          </a:prstGeom>
        </p:spPr>
        <p:txBody>
          <a:bodyPr anchor="t"/>
          <a:lstStyle>
            <a:lvl1pPr marL="0" indent="0">
              <a:buSzTx/>
              <a:buNone/>
              <a:defRPr sz="2400">
                <a:solidFill>
                  <a:srgbClr val="FFFFFF"/>
                </a:solidFill>
              </a:defRPr>
            </a:lvl1pPr>
            <a:lvl2pPr marL="0" indent="228600">
              <a:buSzTx/>
              <a:buNone/>
              <a:defRPr sz="2400">
                <a:solidFill>
                  <a:srgbClr val="FFFFFF"/>
                </a:solidFill>
              </a:defRPr>
            </a:lvl2pPr>
            <a:lvl3pPr marL="0" indent="457200">
              <a:buSzTx/>
              <a:buNone/>
              <a:defRPr sz="2400">
                <a:solidFill>
                  <a:srgbClr val="FFFFFF"/>
                </a:solidFill>
              </a:defRPr>
            </a:lvl3pPr>
            <a:lvl4pPr marL="0" indent="685800">
              <a:buSzTx/>
              <a:buNone/>
              <a:defRPr sz="2400">
                <a:solidFill>
                  <a:srgbClr val="FFFFFF"/>
                </a:solidFill>
              </a:defRPr>
            </a:lvl4pPr>
            <a:lvl5pPr marL="0" indent="914400">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21" name="Slide Number"/>
          <p:cNvSpPr txBox="1">
            <a:spLocks noGrp="1"/>
          </p:cNvSpPr>
          <p:nvPr>
            <p:ph type="sldNum" sz="quarter" idx="2"/>
          </p:nvPr>
        </p:nvSpPr>
        <p:spPr>
          <a:xfrm>
            <a:off x="21895494" y="732135"/>
            <a:ext cx="909936" cy="381001"/>
          </a:xfrm>
          <a:prstGeom prst="rect">
            <a:avLst/>
          </a:prstGeom>
        </p:spPr>
        <p:txBody>
          <a:bodyPr/>
          <a:lstStyle/>
          <a:p>
            <a:fld id="{86CB4B4D-7CA3-9044-876B-883B54F8677D}" type="slidenum">
              <a:t>‹#›</a:t>
            </a:fld>
            <a:endParaRPr/>
          </a:p>
        </p:txBody>
      </p:sp>
      <p:sp>
        <p:nvSpPr>
          <p:cNvPr id="422" name="Company / Presentation Name"/>
          <p:cNvSpPr txBox="1">
            <a:spLocks noGrp="1"/>
          </p:cNvSpPr>
          <p:nvPr>
            <p:ph type="body" sz="quarter" idx="22"/>
          </p:nvPr>
        </p:nvSpPr>
        <p:spPr>
          <a:xfrm>
            <a:off x="16873835" y="787400"/>
            <a:ext cx="5021660"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429" name="Rectangle"/>
          <p:cNvSpPr/>
          <p:nvPr/>
        </p:nvSpPr>
        <p:spPr>
          <a:xfrm>
            <a:off x="0" y="1819870"/>
            <a:ext cx="24383999" cy="11896130"/>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430"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431" name="Title Text"/>
          <p:cNvSpPr txBox="1">
            <a:spLocks noGrp="1"/>
          </p:cNvSpPr>
          <p:nvPr>
            <p:ph type="title"/>
          </p:nvPr>
        </p:nvSpPr>
        <p:spPr>
          <a:xfrm>
            <a:off x="1367135" y="3187005"/>
            <a:ext cx="20739795" cy="9161860"/>
          </a:xfrm>
          <a:prstGeom prst="rect">
            <a:avLst/>
          </a:prstGeom>
        </p:spPr>
        <p:txBody>
          <a:bodyPr/>
          <a:lstStyle>
            <a:lvl1pPr>
              <a:defRPr sz="9600">
                <a:solidFill>
                  <a:srgbClr val="FFFFFF"/>
                </a:solidFill>
              </a:defRPr>
            </a:lvl1pPr>
          </a:lstStyle>
          <a:p>
            <a:r>
              <a:rPr dirty="0"/>
              <a:t>Title Text</a:t>
            </a:r>
          </a:p>
        </p:txBody>
      </p:sp>
      <p:sp>
        <p:nvSpPr>
          <p:cNvPr id="4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3" name="CapLine Header Element"/>
          <p:cNvSpPr txBox="1">
            <a:spLocks noGrp="1"/>
          </p:cNvSpPr>
          <p:nvPr>
            <p:ph type="body" sz="quarter" idx="21" hasCustomPrompt="1"/>
          </p:nvPr>
        </p:nvSpPr>
        <p:spPr>
          <a:xfrm>
            <a:off x="1367135" y="2890379"/>
            <a:ext cx="3784690" cy="410369"/>
          </a:xfrm>
          <a:prstGeom prst="rect">
            <a:avLst/>
          </a:prstGeom>
        </p:spPr>
        <p:txBody>
          <a:bodyPr wrap="none" anchor="b">
            <a:spAutoFit/>
          </a:bodyPr>
          <a:lstStyle>
            <a:lvl1pPr marL="0" indent="25400">
              <a:lnSpc>
                <a:spcPct val="100000"/>
              </a:lnSpc>
              <a:spcBef>
                <a:spcPts val="0"/>
              </a:spcBef>
              <a:buSzTx/>
              <a:buNone/>
              <a:defRPr sz="2000" b="0" i="0" cap="all">
                <a:solidFill>
                  <a:srgbClr val="FFFFFF"/>
                </a:solidFill>
                <a:latin typeface="Quadon" pitchFamily="2" charset="77"/>
                <a:ea typeface="Quadon" pitchFamily="2" charset="77"/>
                <a:cs typeface="Quadon" pitchFamily="2" charset="77"/>
                <a:sym typeface="Avenir Next Demi Bold"/>
              </a:defRPr>
            </a:lvl1pPr>
          </a:lstStyle>
          <a:p>
            <a:r>
              <a:rPr dirty="0" err="1"/>
              <a:t>CapLine</a:t>
            </a:r>
            <a:r>
              <a:rPr dirty="0"/>
              <a:t> Header Element</a:t>
            </a:r>
          </a:p>
        </p:txBody>
      </p:sp>
      <p:sp>
        <p:nvSpPr>
          <p:cNvPr id="434" name="Company / Presentation Name"/>
          <p:cNvSpPr txBox="1">
            <a:spLocks noGrp="1"/>
          </p:cNvSpPr>
          <p:nvPr>
            <p:ph type="body" sz="quarter" idx="22" hasCustomPrompt="1"/>
          </p:nvPr>
        </p:nvSpPr>
        <p:spPr>
          <a:xfrm>
            <a:off x="1367135" y="803990"/>
            <a:ext cx="13689805" cy="246221"/>
          </a:xfrm>
          <a:prstGeom prst="rect">
            <a:avLst/>
          </a:prstGeom>
        </p:spPr>
        <p:txBody>
          <a:bodyPr lIns="0" tIns="0" rIns="0" bIns="0">
            <a:spAutoFit/>
          </a:bodyPr>
          <a:lstStyle>
            <a:lvl1pPr marL="0" indent="0">
              <a:lnSpc>
                <a:spcPct val="100000"/>
              </a:lnSpc>
              <a:spcBef>
                <a:spcPts val="0"/>
              </a:spcBef>
              <a:buSzTx/>
              <a:buNone/>
              <a:defRPr sz="1600" b="0" i="0" cap="all" spc="80">
                <a:solidFill>
                  <a:srgbClr val="A6AAA9"/>
                </a:solidFill>
                <a:latin typeface="Quadon" pitchFamily="2" charset="77"/>
                <a:ea typeface="Quadon" pitchFamily="2" charset="77"/>
                <a:cs typeface="Quadon" pitchFamily="2" charset="77"/>
                <a:sym typeface="Avenir Next Demi Bold"/>
              </a:defRPr>
            </a:lvl1pPr>
          </a:lstStyle>
          <a:p>
            <a:r>
              <a:rPr dirty="0"/>
              <a:t>Company / Presentation Name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441" name="Rectangle"/>
          <p:cNvSpPr/>
          <p:nvPr/>
        </p:nvSpPr>
        <p:spPr>
          <a:xfrm>
            <a:off x="0" y="1819870"/>
            <a:ext cx="24383999" cy="11896130"/>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442"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4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4" name="CapLine Header Element"/>
          <p:cNvSpPr txBox="1">
            <a:spLocks noGrp="1"/>
          </p:cNvSpPr>
          <p:nvPr>
            <p:ph type="body" sz="quarter" idx="21"/>
          </p:nvPr>
        </p:nvSpPr>
        <p:spPr>
          <a:xfrm>
            <a:off x="1367135" y="2856247"/>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FFFFF"/>
                </a:solidFill>
                <a:latin typeface="Avenir Next Demi Bold"/>
                <a:ea typeface="Avenir Next Demi Bold"/>
                <a:cs typeface="Avenir Next Demi Bold"/>
                <a:sym typeface="Avenir Next Demi Bold"/>
              </a:defRPr>
            </a:lvl1pPr>
          </a:lstStyle>
          <a:p>
            <a:r>
              <a:t>CapLine Header Element</a:t>
            </a:r>
          </a:p>
        </p:txBody>
      </p:sp>
      <p:sp>
        <p:nvSpPr>
          <p:cNvPr id="445" name="- Attribution Line"/>
          <p:cNvSpPr txBox="1">
            <a:spLocks noGrp="1"/>
          </p:cNvSpPr>
          <p:nvPr>
            <p:ph type="body" sz="quarter" idx="22"/>
          </p:nvPr>
        </p:nvSpPr>
        <p:spPr>
          <a:xfrm>
            <a:off x="2277070" y="11128919"/>
            <a:ext cx="12779870" cy="584201"/>
          </a:xfrm>
          <a:prstGeom prst="rect">
            <a:avLst/>
          </a:prstGeom>
        </p:spPr>
        <p:txBody>
          <a:bodyPr>
            <a:spAutoFit/>
          </a:bodyPr>
          <a:lstStyle>
            <a:lvl1pPr marL="0" indent="0">
              <a:lnSpc>
                <a:spcPct val="100000"/>
              </a:lnSpc>
              <a:spcBef>
                <a:spcPts val="0"/>
              </a:spcBef>
              <a:buSzTx/>
              <a:buNone/>
              <a:defRPr sz="2800" cap="all" spc="56">
                <a:solidFill>
                  <a:srgbClr val="FFFFFF"/>
                </a:solidFill>
                <a:latin typeface="Avenir Next Medium"/>
                <a:ea typeface="Avenir Next Medium"/>
                <a:cs typeface="Avenir Next Medium"/>
                <a:sym typeface="Avenir Next Medium"/>
              </a:defRPr>
            </a:lvl1pPr>
          </a:lstStyle>
          <a:p>
            <a:r>
              <a:t>- Attribution Line</a:t>
            </a:r>
          </a:p>
        </p:txBody>
      </p:sp>
      <p:sp>
        <p:nvSpPr>
          <p:cNvPr id="446" name="“Type a Quote here.”"/>
          <p:cNvSpPr txBox="1">
            <a:spLocks noGrp="1"/>
          </p:cNvSpPr>
          <p:nvPr>
            <p:ph type="body" idx="23"/>
          </p:nvPr>
        </p:nvSpPr>
        <p:spPr>
          <a:xfrm>
            <a:off x="1367135" y="3187005"/>
            <a:ext cx="20739796" cy="7306171"/>
          </a:xfrm>
          <a:prstGeom prst="rect">
            <a:avLst/>
          </a:prstGeom>
        </p:spPr>
        <p:txBody>
          <a:bodyPr anchor="t"/>
          <a:lstStyle>
            <a:lvl1pPr marL="0" indent="0">
              <a:lnSpc>
                <a:spcPct val="80000"/>
              </a:lnSpc>
              <a:spcBef>
                <a:spcPts val="0"/>
              </a:spcBef>
              <a:buSzTx/>
              <a:buNone/>
              <a:defRPr sz="8000" b="1">
                <a:solidFill>
                  <a:srgbClr val="FFFFFF"/>
                </a:solidFill>
                <a:latin typeface="+mn-lt"/>
                <a:ea typeface="+mn-ea"/>
                <a:cs typeface="+mn-cs"/>
                <a:sym typeface="Avenir Next Regular"/>
              </a:defRPr>
            </a:lvl1pPr>
          </a:lstStyle>
          <a:p>
            <a:r>
              <a:t>“Type a Quote here.”</a:t>
            </a:r>
          </a:p>
        </p:txBody>
      </p:sp>
      <p:sp>
        <p:nvSpPr>
          <p:cNvPr id="447" name="Company / Presentation Name"/>
          <p:cNvSpPr txBox="1">
            <a:spLocks noGrp="1"/>
          </p:cNvSpPr>
          <p:nvPr>
            <p:ph type="body" sz="quarter" idx="24"/>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amp; Caption">
    <p:spTree>
      <p:nvGrpSpPr>
        <p:cNvPr id="1" name=""/>
        <p:cNvGrpSpPr/>
        <p:nvPr/>
      </p:nvGrpSpPr>
      <p:grpSpPr>
        <a:xfrm>
          <a:off x="0" y="0"/>
          <a:ext cx="0" cy="0"/>
          <a:chOff x="0" y="0"/>
          <a:chExt cx="0" cy="0"/>
        </a:xfrm>
      </p:grpSpPr>
      <p:sp>
        <p:nvSpPr>
          <p:cNvPr id="454" name="Rectangle"/>
          <p:cNvSpPr/>
          <p:nvPr/>
        </p:nvSpPr>
        <p:spPr>
          <a:xfrm>
            <a:off x="0" y="1819870"/>
            <a:ext cx="24383999" cy="11896130"/>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455"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456" name="Title Text"/>
          <p:cNvSpPr txBox="1">
            <a:spLocks noGrp="1"/>
          </p:cNvSpPr>
          <p:nvPr>
            <p:ph type="title"/>
          </p:nvPr>
        </p:nvSpPr>
        <p:spPr>
          <a:xfrm>
            <a:off x="1367135" y="3187005"/>
            <a:ext cx="20739795" cy="6394003"/>
          </a:xfrm>
          <a:prstGeom prst="rect">
            <a:avLst/>
          </a:prstGeom>
        </p:spPr>
        <p:txBody>
          <a:bodyPr/>
          <a:lstStyle>
            <a:lvl1pPr>
              <a:defRPr sz="9600">
                <a:solidFill>
                  <a:srgbClr val="FFFFFF"/>
                </a:solidFill>
              </a:defRPr>
            </a:lvl1pPr>
          </a:lstStyle>
          <a:p>
            <a:r>
              <a:t>Title Text</a:t>
            </a:r>
          </a:p>
        </p:txBody>
      </p:sp>
      <p:sp>
        <p:nvSpPr>
          <p:cNvPr id="457" name="Body Level One…"/>
          <p:cNvSpPr txBox="1">
            <a:spLocks noGrp="1"/>
          </p:cNvSpPr>
          <p:nvPr>
            <p:ph type="body" sz="quarter" idx="1"/>
          </p:nvPr>
        </p:nvSpPr>
        <p:spPr>
          <a:xfrm>
            <a:off x="1367135" y="10937675"/>
            <a:ext cx="13689805" cy="1411190"/>
          </a:xfrm>
          <a:prstGeom prst="rect">
            <a:avLst/>
          </a:prstGeom>
        </p:spPr>
        <p:txBody>
          <a:bodyPr anchor="t"/>
          <a:lstStyle>
            <a:lvl1pPr marL="0" indent="0">
              <a:buSzTx/>
              <a:buNone/>
              <a:defRPr sz="2400">
                <a:solidFill>
                  <a:srgbClr val="FFFFFF"/>
                </a:solidFill>
              </a:defRPr>
            </a:lvl1pPr>
            <a:lvl2pPr marL="0" indent="228600">
              <a:buSzTx/>
              <a:buNone/>
              <a:defRPr sz="2400">
                <a:solidFill>
                  <a:srgbClr val="FFFFFF"/>
                </a:solidFill>
              </a:defRPr>
            </a:lvl2pPr>
            <a:lvl3pPr marL="0" indent="457200">
              <a:buSzTx/>
              <a:buNone/>
              <a:defRPr sz="2400">
                <a:solidFill>
                  <a:srgbClr val="FFFFFF"/>
                </a:solidFill>
              </a:defRPr>
            </a:lvl3pPr>
            <a:lvl4pPr marL="0" indent="685800">
              <a:buSzTx/>
              <a:buNone/>
              <a:defRPr sz="2400">
                <a:solidFill>
                  <a:srgbClr val="FFFFFF"/>
                </a:solidFill>
              </a:defRPr>
            </a:lvl4pPr>
            <a:lvl5pPr marL="0" indent="914400">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CapLine Header Element"/>
          <p:cNvSpPr txBox="1">
            <a:spLocks noGrp="1"/>
          </p:cNvSpPr>
          <p:nvPr>
            <p:ph type="body" sz="quarter" idx="21"/>
          </p:nvPr>
        </p:nvSpPr>
        <p:spPr>
          <a:xfrm>
            <a:off x="1367135" y="2856247"/>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FFFFF"/>
                </a:solidFill>
                <a:latin typeface="Avenir Next Demi Bold"/>
                <a:ea typeface="Avenir Next Demi Bold"/>
                <a:cs typeface="Avenir Next Demi Bold"/>
                <a:sym typeface="Avenir Next Demi Bold"/>
              </a:defRPr>
            </a:lvl1pPr>
          </a:lstStyle>
          <a:p>
            <a:r>
              <a:t>CapLine Header Element</a:t>
            </a:r>
          </a:p>
        </p:txBody>
      </p:sp>
      <p:sp>
        <p:nvSpPr>
          <p:cNvPr id="460" name="CapLine Header Element"/>
          <p:cNvSpPr txBox="1">
            <a:spLocks noGrp="1"/>
          </p:cNvSpPr>
          <p:nvPr>
            <p:ph type="body" sz="quarter" idx="22"/>
          </p:nvPr>
        </p:nvSpPr>
        <p:spPr>
          <a:xfrm>
            <a:off x="1367135" y="10493175"/>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FFFFF"/>
                </a:solidFill>
                <a:latin typeface="Avenir Next Demi Bold"/>
                <a:ea typeface="Avenir Next Demi Bold"/>
                <a:cs typeface="Avenir Next Demi Bold"/>
                <a:sym typeface="Avenir Next Demi Bold"/>
              </a:defRPr>
            </a:lvl1pPr>
          </a:lstStyle>
          <a:p>
            <a:r>
              <a:t>CapLine Header Element</a:t>
            </a:r>
          </a:p>
        </p:txBody>
      </p:sp>
      <p:sp>
        <p:nvSpPr>
          <p:cNvPr id="461" name="Company / Presentation Name"/>
          <p:cNvSpPr txBox="1">
            <a:spLocks noGrp="1"/>
          </p:cNvSpPr>
          <p:nvPr>
            <p:ph type="body" sz="quarter" idx="23"/>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Quote &amp; Caption">
    <p:spTree>
      <p:nvGrpSpPr>
        <p:cNvPr id="1" name=""/>
        <p:cNvGrpSpPr/>
        <p:nvPr/>
      </p:nvGrpSpPr>
      <p:grpSpPr>
        <a:xfrm>
          <a:off x="0" y="0"/>
          <a:ext cx="0" cy="0"/>
          <a:chOff x="0" y="0"/>
          <a:chExt cx="0" cy="0"/>
        </a:xfrm>
      </p:grpSpPr>
      <p:sp>
        <p:nvSpPr>
          <p:cNvPr id="468" name="Rectangle"/>
          <p:cNvSpPr/>
          <p:nvPr/>
        </p:nvSpPr>
        <p:spPr>
          <a:xfrm>
            <a:off x="0" y="1819870"/>
            <a:ext cx="24383999" cy="11896130"/>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469"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4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71" name="CapLine Header Element"/>
          <p:cNvSpPr txBox="1">
            <a:spLocks noGrp="1"/>
          </p:cNvSpPr>
          <p:nvPr>
            <p:ph type="body" sz="quarter" idx="21"/>
          </p:nvPr>
        </p:nvSpPr>
        <p:spPr>
          <a:xfrm>
            <a:off x="1367135" y="2856247"/>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FFFFF"/>
                </a:solidFill>
                <a:latin typeface="Avenir Next Demi Bold"/>
                <a:ea typeface="Avenir Next Demi Bold"/>
                <a:cs typeface="Avenir Next Demi Bold"/>
                <a:sym typeface="Avenir Next Demi Bold"/>
              </a:defRPr>
            </a:lvl1pPr>
          </a:lstStyle>
          <a:p>
            <a:r>
              <a:t>CapLine Header Element</a:t>
            </a:r>
          </a:p>
        </p:txBody>
      </p:sp>
      <p:sp>
        <p:nvSpPr>
          <p:cNvPr id="472" name="- Attribution Line"/>
          <p:cNvSpPr txBox="1">
            <a:spLocks noGrp="1"/>
          </p:cNvSpPr>
          <p:nvPr>
            <p:ph type="body" sz="quarter" idx="22"/>
          </p:nvPr>
        </p:nvSpPr>
        <p:spPr>
          <a:xfrm>
            <a:off x="2277070" y="8541839"/>
            <a:ext cx="12779870" cy="584201"/>
          </a:xfrm>
          <a:prstGeom prst="rect">
            <a:avLst/>
          </a:prstGeom>
        </p:spPr>
        <p:txBody>
          <a:bodyPr>
            <a:spAutoFit/>
          </a:bodyPr>
          <a:lstStyle>
            <a:lvl1pPr marL="0" indent="0">
              <a:lnSpc>
                <a:spcPct val="100000"/>
              </a:lnSpc>
              <a:spcBef>
                <a:spcPts val="0"/>
              </a:spcBef>
              <a:buSzTx/>
              <a:buNone/>
              <a:defRPr sz="2800" cap="all" spc="56">
                <a:solidFill>
                  <a:srgbClr val="FFFFFF"/>
                </a:solidFill>
                <a:latin typeface="Avenir Next Medium"/>
                <a:ea typeface="Avenir Next Medium"/>
                <a:cs typeface="Avenir Next Medium"/>
                <a:sym typeface="Avenir Next Medium"/>
              </a:defRPr>
            </a:lvl1pPr>
          </a:lstStyle>
          <a:p>
            <a:r>
              <a:t>- Attribution Line</a:t>
            </a:r>
          </a:p>
        </p:txBody>
      </p:sp>
      <p:sp>
        <p:nvSpPr>
          <p:cNvPr id="473" name="Body Level One…"/>
          <p:cNvSpPr txBox="1">
            <a:spLocks noGrp="1"/>
          </p:cNvSpPr>
          <p:nvPr>
            <p:ph type="body" sz="quarter" idx="1"/>
          </p:nvPr>
        </p:nvSpPr>
        <p:spPr>
          <a:xfrm>
            <a:off x="1367135" y="10937675"/>
            <a:ext cx="13689805" cy="1411190"/>
          </a:xfrm>
          <a:prstGeom prst="rect">
            <a:avLst/>
          </a:prstGeom>
        </p:spPr>
        <p:txBody>
          <a:bodyPr anchor="t"/>
          <a:lstStyle>
            <a:lvl1pPr marL="0" indent="0">
              <a:buSzTx/>
              <a:buNone/>
              <a:defRPr sz="2400">
                <a:solidFill>
                  <a:srgbClr val="FFFFFF"/>
                </a:solidFill>
              </a:defRPr>
            </a:lvl1pPr>
            <a:lvl2pPr marL="0" indent="228600">
              <a:buSzTx/>
              <a:buNone/>
              <a:defRPr sz="2400">
                <a:solidFill>
                  <a:srgbClr val="FFFFFF"/>
                </a:solidFill>
              </a:defRPr>
            </a:lvl2pPr>
            <a:lvl3pPr marL="0" indent="457200">
              <a:buSzTx/>
              <a:buNone/>
              <a:defRPr sz="2400">
                <a:solidFill>
                  <a:srgbClr val="FFFFFF"/>
                </a:solidFill>
              </a:defRPr>
            </a:lvl3pPr>
            <a:lvl4pPr marL="0" indent="685800">
              <a:buSzTx/>
              <a:buNone/>
              <a:defRPr sz="2400">
                <a:solidFill>
                  <a:srgbClr val="FFFFFF"/>
                </a:solidFill>
              </a:defRPr>
            </a:lvl4pPr>
            <a:lvl5pPr marL="0" indent="914400">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74" name="CapLine Header Element"/>
          <p:cNvSpPr txBox="1">
            <a:spLocks noGrp="1"/>
          </p:cNvSpPr>
          <p:nvPr>
            <p:ph type="body" sz="quarter" idx="23"/>
          </p:nvPr>
        </p:nvSpPr>
        <p:spPr>
          <a:xfrm>
            <a:off x="1367135" y="10493175"/>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FFFFF"/>
                </a:solidFill>
                <a:latin typeface="Avenir Next Demi Bold"/>
                <a:ea typeface="Avenir Next Demi Bold"/>
                <a:cs typeface="Avenir Next Demi Bold"/>
                <a:sym typeface="Avenir Next Demi Bold"/>
              </a:defRPr>
            </a:lvl1pPr>
          </a:lstStyle>
          <a:p>
            <a:r>
              <a:t>CapLine Header Element</a:t>
            </a:r>
          </a:p>
        </p:txBody>
      </p:sp>
      <p:sp>
        <p:nvSpPr>
          <p:cNvPr id="475" name="“Type a Quote here.”"/>
          <p:cNvSpPr txBox="1">
            <a:spLocks noGrp="1"/>
          </p:cNvSpPr>
          <p:nvPr>
            <p:ph type="body" sz="half" idx="24"/>
          </p:nvPr>
        </p:nvSpPr>
        <p:spPr>
          <a:xfrm>
            <a:off x="1367135" y="3187005"/>
            <a:ext cx="20739796" cy="4877249"/>
          </a:xfrm>
          <a:prstGeom prst="rect">
            <a:avLst/>
          </a:prstGeom>
        </p:spPr>
        <p:txBody>
          <a:bodyPr anchor="t"/>
          <a:lstStyle>
            <a:lvl1pPr marL="0" indent="0">
              <a:lnSpc>
                <a:spcPct val="80000"/>
              </a:lnSpc>
              <a:spcBef>
                <a:spcPts val="0"/>
              </a:spcBef>
              <a:buSzTx/>
              <a:buNone/>
              <a:defRPr sz="8000" b="1">
                <a:solidFill>
                  <a:srgbClr val="FFFFFF"/>
                </a:solidFill>
                <a:latin typeface="+mn-lt"/>
                <a:ea typeface="+mn-ea"/>
                <a:cs typeface="+mn-cs"/>
                <a:sym typeface="Avenir Next Regular"/>
              </a:defRPr>
            </a:lvl1pPr>
          </a:lstStyle>
          <a:p>
            <a:r>
              <a:t>“Type a Quote here.”</a:t>
            </a:r>
          </a:p>
        </p:txBody>
      </p:sp>
      <p:sp>
        <p:nvSpPr>
          <p:cNvPr id="476" name="Company / Presentation Name"/>
          <p:cNvSpPr txBox="1">
            <a:spLocks noGrp="1"/>
          </p:cNvSpPr>
          <p:nvPr>
            <p:ph type="body" sz="quarter" idx="25"/>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mp; Caption - Contrast Caption">
    <p:spTree>
      <p:nvGrpSpPr>
        <p:cNvPr id="1" name=""/>
        <p:cNvGrpSpPr/>
        <p:nvPr/>
      </p:nvGrpSpPr>
      <p:grpSpPr>
        <a:xfrm>
          <a:off x="0" y="0"/>
          <a:ext cx="0" cy="0"/>
          <a:chOff x="0" y="0"/>
          <a:chExt cx="0" cy="0"/>
        </a:xfrm>
      </p:grpSpPr>
      <p:sp>
        <p:nvSpPr>
          <p:cNvPr id="483" name="Rectangle"/>
          <p:cNvSpPr/>
          <p:nvPr/>
        </p:nvSpPr>
        <p:spPr>
          <a:xfrm>
            <a:off x="0" y="-1"/>
            <a:ext cx="24383999" cy="9126041"/>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484"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solidFill>
            <a:srgbClr val="FFFFFF"/>
          </a:solidFill>
          <a:ln w="12700">
            <a:miter lim="400000"/>
          </a:ln>
        </p:spPr>
        <p:txBody>
          <a:bodyPr lIns="38100" tIns="38100" rIns="38100" bIns="38100" anchor="ctr"/>
          <a:lstStyle/>
          <a:p>
            <a:pPr algn="ctr">
              <a:defRPr sz="2600" cap="all">
                <a:solidFill>
                  <a:srgbClr val="FFFFFF"/>
                </a:solidFill>
              </a:defRPr>
            </a:pPr>
            <a:endParaRPr/>
          </a:p>
        </p:txBody>
      </p:sp>
      <p:sp>
        <p:nvSpPr>
          <p:cNvPr id="485" name="Slide Number"/>
          <p:cNvSpPr txBox="1">
            <a:spLocks noGrp="1"/>
          </p:cNvSpPr>
          <p:nvPr>
            <p:ph type="sldNum" sz="quarter" idx="2"/>
          </p:nvPr>
        </p:nvSpPr>
        <p:spPr>
          <a:xfrm>
            <a:off x="22564129" y="732135"/>
            <a:ext cx="909936" cy="381001"/>
          </a:xfrm>
          <a:prstGeom prst="rect">
            <a:avLst/>
          </a:prstGeom>
        </p:spPr>
        <p:txBody>
          <a:bodyPr/>
          <a:lstStyle>
            <a:lvl1pPr>
              <a:defRPr>
                <a:solidFill>
                  <a:srgbClr val="FFFFFF"/>
                </a:solidFill>
              </a:defRPr>
            </a:lvl1pPr>
          </a:lstStyle>
          <a:p>
            <a:fld id="{86CB4B4D-7CA3-9044-876B-883B54F8677D}" type="slidenum">
              <a:t>‹#›</a:t>
            </a:fld>
            <a:endParaRPr/>
          </a:p>
        </p:txBody>
      </p:sp>
      <p:sp>
        <p:nvSpPr>
          <p:cNvPr id="486" name="Title Text"/>
          <p:cNvSpPr txBox="1">
            <a:spLocks noGrp="1"/>
          </p:cNvSpPr>
          <p:nvPr>
            <p:ph type="title"/>
          </p:nvPr>
        </p:nvSpPr>
        <p:spPr>
          <a:xfrm>
            <a:off x="1367135" y="2273300"/>
            <a:ext cx="20739795" cy="5482507"/>
          </a:xfrm>
          <a:prstGeom prst="rect">
            <a:avLst/>
          </a:prstGeom>
        </p:spPr>
        <p:txBody>
          <a:bodyPr/>
          <a:lstStyle>
            <a:lvl1pPr>
              <a:defRPr sz="7200">
                <a:solidFill>
                  <a:srgbClr val="FFFFFF"/>
                </a:solidFill>
              </a:defRPr>
            </a:lvl1pPr>
          </a:lstStyle>
          <a:p>
            <a:r>
              <a:t>Title Text</a:t>
            </a:r>
          </a:p>
        </p:txBody>
      </p:sp>
      <p:sp>
        <p:nvSpPr>
          <p:cNvPr id="487" name="CapLine Header Element"/>
          <p:cNvSpPr txBox="1">
            <a:spLocks noGrp="1"/>
          </p:cNvSpPr>
          <p:nvPr>
            <p:ph type="body" sz="quarter" idx="21"/>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FFFFF"/>
                </a:solidFill>
                <a:latin typeface="Avenir Next Demi Bold"/>
                <a:ea typeface="Avenir Next Demi Bold"/>
                <a:cs typeface="Avenir Next Demi Bold"/>
                <a:sym typeface="Avenir Next Demi Bold"/>
              </a:defRPr>
            </a:lvl1pPr>
          </a:lstStyle>
          <a:p>
            <a:r>
              <a:t>CapLine Header Element</a:t>
            </a:r>
          </a:p>
        </p:txBody>
      </p:sp>
      <p:sp>
        <p:nvSpPr>
          <p:cNvPr id="488" name="Body Level One…"/>
          <p:cNvSpPr txBox="1">
            <a:spLocks noGrp="1"/>
          </p:cNvSpPr>
          <p:nvPr>
            <p:ph type="body" sz="quarter" idx="1"/>
          </p:nvPr>
        </p:nvSpPr>
        <p:spPr>
          <a:xfrm>
            <a:off x="1367135" y="10937675"/>
            <a:ext cx="13689805" cy="1411190"/>
          </a:xfrm>
          <a:prstGeom prst="rect">
            <a:avLst/>
          </a:prstGeom>
        </p:spPr>
        <p:txBody>
          <a:bodyPr anchor="t"/>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89" name="CapLine Header Element"/>
          <p:cNvSpPr txBox="1">
            <a:spLocks noGrp="1"/>
          </p:cNvSpPr>
          <p:nvPr>
            <p:ph type="body" sz="quarter" idx="22"/>
          </p:nvPr>
        </p:nvSpPr>
        <p:spPr>
          <a:xfrm>
            <a:off x="1367135" y="10493175"/>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490" name="Company / Presentation Name"/>
          <p:cNvSpPr txBox="1">
            <a:spLocks noGrp="1"/>
          </p:cNvSpPr>
          <p:nvPr>
            <p:ph type="body" sz="quarter" idx="23"/>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FFFFFF"/>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Quote &amp; Caption - Contrast Caption">
    <p:spTree>
      <p:nvGrpSpPr>
        <p:cNvPr id="1" name=""/>
        <p:cNvGrpSpPr/>
        <p:nvPr/>
      </p:nvGrpSpPr>
      <p:grpSpPr>
        <a:xfrm>
          <a:off x="0" y="0"/>
          <a:ext cx="0" cy="0"/>
          <a:chOff x="0" y="0"/>
          <a:chExt cx="0" cy="0"/>
        </a:xfrm>
      </p:grpSpPr>
      <p:sp>
        <p:nvSpPr>
          <p:cNvPr id="497" name="Rectangle"/>
          <p:cNvSpPr/>
          <p:nvPr/>
        </p:nvSpPr>
        <p:spPr>
          <a:xfrm>
            <a:off x="0" y="-1"/>
            <a:ext cx="24383999" cy="9126041"/>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498"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solidFill>
            <a:srgbClr val="FFFFFF"/>
          </a:solidFill>
          <a:ln w="12700">
            <a:miter lim="400000"/>
          </a:ln>
        </p:spPr>
        <p:txBody>
          <a:bodyPr lIns="38100" tIns="38100" rIns="38100" bIns="38100" anchor="ctr"/>
          <a:lstStyle/>
          <a:p>
            <a:pPr algn="ctr">
              <a:defRPr sz="2600" cap="all">
                <a:solidFill>
                  <a:srgbClr val="FFFFFF"/>
                </a:solidFill>
              </a:defRPr>
            </a:pPr>
            <a:endParaRPr/>
          </a:p>
        </p:txBody>
      </p:sp>
      <p:sp>
        <p:nvSpPr>
          <p:cNvPr id="499" name="Slide Number"/>
          <p:cNvSpPr txBox="1">
            <a:spLocks noGrp="1"/>
          </p:cNvSpPr>
          <p:nvPr>
            <p:ph type="sldNum" sz="quarter" idx="2"/>
          </p:nvPr>
        </p:nvSpPr>
        <p:spPr>
          <a:xfrm>
            <a:off x="22564129" y="732135"/>
            <a:ext cx="909936" cy="381001"/>
          </a:xfrm>
          <a:prstGeom prst="rect">
            <a:avLst/>
          </a:prstGeom>
        </p:spPr>
        <p:txBody>
          <a:bodyPr/>
          <a:lstStyle>
            <a:lvl1pPr>
              <a:defRPr>
                <a:solidFill>
                  <a:srgbClr val="FFFFFF"/>
                </a:solidFill>
              </a:defRPr>
            </a:lvl1pPr>
          </a:lstStyle>
          <a:p>
            <a:fld id="{86CB4B4D-7CA3-9044-876B-883B54F8677D}" type="slidenum">
              <a:t>‹#›</a:t>
            </a:fld>
            <a:endParaRPr/>
          </a:p>
        </p:txBody>
      </p:sp>
      <p:sp>
        <p:nvSpPr>
          <p:cNvPr id="500" name="CapLine Header Element"/>
          <p:cNvSpPr txBox="1">
            <a:spLocks noGrp="1"/>
          </p:cNvSpPr>
          <p:nvPr>
            <p:ph type="body" sz="quarter" idx="21"/>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FFFFF"/>
                </a:solidFill>
                <a:latin typeface="Avenir Next Demi Bold"/>
                <a:ea typeface="Avenir Next Demi Bold"/>
                <a:cs typeface="Avenir Next Demi Bold"/>
                <a:sym typeface="Avenir Next Demi Bold"/>
              </a:defRPr>
            </a:lvl1pPr>
          </a:lstStyle>
          <a:p>
            <a:r>
              <a:t>CapLine Header Element</a:t>
            </a:r>
          </a:p>
        </p:txBody>
      </p:sp>
      <p:sp>
        <p:nvSpPr>
          <p:cNvPr id="501" name="Body Level One…"/>
          <p:cNvSpPr txBox="1">
            <a:spLocks noGrp="1"/>
          </p:cNvSpPr>
          <p:nvPr>
            <p:ph type="body" sz="quarter" idx="1"/>
          </p:nvPr>
        </p:nvSpPr>
        <p:spPr>
          <a:xfrm>
            <a:off x="1367135" y="10937675"/>
            <a:ext cx="13689805" cy="1411190"/>
          </a:xfrm>
          <a:prstGeom prst="rect">
            <a:avLst/>
          </a:prstGeom>
        </p:spPr>
        <p:txBody>
          <a:bodyPr anchor="t"/>
          <a:lstStyle>
            <a:lvl1pPr marL="0" indent="0">
              <a:buSzTx/>
              <a:buNone/>
              <a:defRPr sz="2400"/>
            </a:lvl1pPr>
            <a:lvl2pPr marL="0" indent="228600">
              <a:buSzTx/>
              <a:buNone/>
              <a:defRPr sz="2400"/>
            </a:lvl2pPr>
            <a:lvl3pPr marL="0" indent="457200">
              <a:buSzTx/>
              <a:buNone/>
              <a:defRPr sz="2400"/>
            </a:lvl3pPr>
            <a:lvl4pPr marL="0" indent="685800">
              <a:buSzTx/>
              <a:buNone/>
              <a:defRPr sz="2400"/>
            </a:lvl4pPr>
            <a:lvl5pPr marL="0" indent="9144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502" name="CapLine Header Element"/>
          <p:cNvSpPr txBox="1">
            <a:spLocks noGrp="1"/>
          </p:cNvSpPr>
          <p:nvPr>
            <p:ph type="body" sz="quarter" idx="22"/>
          </p:nvPr>
        </p:nvSpPr>
        <p:spPr>
          <a:xfrm>
            <a:off x="1367135" y="10493175"/>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503" name="- Attribution Line"/>
          <p:cNvSpPr txBox="1">
            <a:spLocks noGrp="1"/>
          </p:cNvSpPr>
          <p:nvPr>
            <p:ph type="body" sz="quarter" idx="23"/>
          </p:nvPr>
        </p:nvSpPr>
        <p:spPr>
          <a:xfrm>
            <a:off x="2277070" y="7466804"/>
            <a:ext cx="12779870" cy="584201"/>
          </a:xfrm>
          <a:prstGeom prst="rect">
            <a:avLst/>
          </a:prstGeom>
        </p:spPr>
        <p:txBody>
          <a:bodyPr>
            <a:spAutoFit/>
          </a:bodyPr>
          <a:lstStyle>
            <a:lvl1pPr marL="0" indent="0">
              <a:lnSpc>
                <a:spcPct val="100000"/>
              </a:lnSpc>
              <a:spcBef>
                <a:spcPts val="0"/>
              </a:spcBef>
              <a:buSzTx/>
              <a:buNone/>
              <a:defRPr sz="2800" cap="all" spc="56">
                <a:solidFill>
                  <a:srgbClr val="FFFFFF"/>
                </a:solidFill>
                <a:latin typeface="Avenir Next Medium"/>
                <a:ea typeface="Avenir Next Medium"/>
                <a:cs typeface="Avenir Next Medium"/>
                <a:sym typeface="Avenir Next Medium"/>
              </a:defRPr>
            </a:lvl1pPr>
          </a:lstStyle>
          <a:p>
            <a:r>
              <a:t>- Attribution Line</a:t>
            </a:r>
          </a:p>
        </p:txBody>
      </p:sp>
      <p:sp>
        <p:nvSpPr>
          <p:cNvPr id="504" name="“Type a Quote here.”"/>
          <p:cNvSpPr txBox="1">
            <a:spLocks noGrp="1"/>
          </p:cNvSpPr>
          <p:nvPr>
            <p:ph type="body" sz="half" idx="24"/>
          </p:nvPr>
        </p:nvSpPr>
        <p:spPr>
          <a:xfrm>
            <a:off x="1367135" y="2273300"/>
            <a:ext cx="20739796" cy="5030638"/>
          </a:xfrm>
          <a:prstGeom prst="rect">
            <a:avLst/>
          </a:prstGeom>
        </p:spPr>
        <p:txBody>
          <a:bodyPr anchor="t"/>
          <a:lstStyle>
            <a:lvl1pPr marL="0" indent="0">
              <a:lnSpc>
                <a:spcPct val="80000"/>
              </a:lnSpc>
              <a:spcBef>
                <a:spcPts val="0"/>
              </a:spcBef>
              <a:buSzTx/>
              <a:buNone/>
              <a:defRPr sz="8000" b="1">
                <a:solidFill>
                  <a:srgbClr val="FFFFFF"/>
                </a:solidFill>
                <a:latin typeface="+mn-lt"/>
                <a:ea typeface="+mn-ea"/>
                <a:cs typeface="+mn-cs"/>
                <a:sym typeface="Avenir Next Regular"/>
              </a:defRPr>
            </a:lvl1pPr>
          </a:lstStyle>
          <a:p>
            <a:r>
              <a:t>“Type a Quote here.”</a:t>
            </a:r>
          </a:p>
        </p:txBody>
      </p:sp>
      <p:sp>
        <p:nvSpPr>
          <p:cNvPr id="505" name="Company / Presentation Name"/>
          <p:cNvSpPr txBox="1">
            <a:spLocks noGrp="1"/>
          </p:cNvSpPr>
          <p:nvPr>
            <p:ph type="body" sz="quarter" idx="25"/>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FFFFFF"/>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512"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513" name="Title Text"/>
          <p:cNvSpPr txBox="1">
            <a:spLocks noGrp="1"/>
          </p:cNvSpPr>
          <p:nvPr>
            <p:ph type="title"/>
          </p:nvPr>
        </p:nvSpPr>
        <p:spPr>
          <a:prstGeom prst="rect">
            <a:avLst/>
          </a:prstGeom>
        </p:spPr>
        <p:txBody>
          <a:bodyPr/>
          <a:lstStyle/>
          <a:p>
            <a:r>
              <a:t>Title Text</a:t>
            </a:r>
          </a:p>
        </p:txBody>
      </p:sp>
      <p:sp>
        <p:nvSpPr>
          <p:cNvPr id="514" name="CapLine Header Element"/>
          <p:cNvSpPr txBox="1">
            <a:spLocks noGrp="1"/>
          </p:cNvSpPr>
          <p:nvPr>
            <p:ph type="body" sz="quarter" idx="21"/>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515" name="Text A"/>
          <p:cNvSpPr txBox="1">
            <a:spLocks noGrp="1"/>
          </p:cNvSpPr>
          <p:nvPr>
            <p:ph type="body" sz="quarter" idx="22"/>
          </p:nvPr>
        </p:nvSpPr>
        <p:spPr>
          <a:xfrm>
            <a:off x="1367135" y="6525294"/>
            <a:ext cx="9911951" cy="5823571"/>
          </a:xfrm>
          <a:prstGeom prst="rect">
            <a:avLst/>
          </a:prstGeom>
        </p:spPr>
        <p:txBody>
          <a:bodyPr anchor="t"/>
          <a:lstStyle>
            <a:lvl1pPr marL="0" indent="0">
              <a:buSzTx/>
              <a:buNone/>
              <a:defRPr sz="2400"/>
            </a:lvl1pPr>
          </a:lstStyle>
          <a:p>
            <a:r>
              <a:t>Text A</a:t>
            </a:r>
          </a:p>
        </p:txBody>
      </p:sp>
      <p:sp>
        <p:nvSpPr>
          <p:cNvPr id="516" name="Text B"/>
          <p:cNvSpPr txBox="1">
            <a:spLocks noGrp="1"/>
          </p:cNvSpPr>
          <p:nvPr>
            <p:ph type="body" sz="quarter" idx="23"/>
          </p:nvPr>
        </p:nvSpPr>
        <p:spPr>
          <a:xfrm>
            <a:off x="12192000" y="6525294"/>
            <a:ext cx="9911951" cy="5823571"/>
          </a:xfrm>
          <a:prstGeom prst="rect">
            <a:avLst/>
          </a:prstGeom>
        </p:spPr>
        <p:txBody>
          <a:bodyPr anchor="t"/>
          <a:lstStyle>
            <a:lvl1pPr marL="0" indent="0">
              <a:buSzTx/>
              <a:buNone/>
              <a:defRPr sz="2400"/>
            </a:lvl1pPr>
          </a:lstStyle>
          <a:p>
            <a:r>
              <a:t>Text B</a:t>
            </a:r>
          </a:p>
        </p:txBody>
      </p:sp>
      <p:sp>
        <p:nvSpPr>
          <p:cNvPr id="517" name="Heading A"/>
          <p:cNvSpPr txBox="1">
            <a:spLocks noGrp="1"/>
          </p:cNvSpPr>
          <p:nvPr>
            <p:ph type="body" sz="quarter" idx="24"/>
          </p:nvPr>
        </p:nvSpPr>
        <p:spPr>
          <a:xfrm>
            <a:off x="1367135" y="5128294"/>
            <a:ext cx="9911951" cy="1397001"/>
          </a:xfrm>
          <a:prstGeom prst="rect">
            <a:avLst/>
          </a:prstGeom>
        </p:spPr>
        <p:txBody>
          <a:bodyPr/>
          <a:lstStyle>
            <a:lvl1pPr marL="0" indent="0">
              <a:lnSpc>
                <a:spcPct val="80000"/>
              </a:lnSpc>
              <a:spcBef>
                <a:spcPts val="0"/>
              </a:spcBef>
              <a:buSzTx/>
              <a:buNone/>
              <a:defRPr b="1" cap="all">
                <a:solidFill>
                  <a:srgbClr val="F56042"/>
                </a:solidFill>
                <a:latin typeface="+mn-lt"/>
                <a:ea typeface="+mn-ea"/>
                <a:cs typeface="+mn-cs"/>
                <a:sym typeface="Avenir Next Regular"/>
              </a:defRPr>
            </a:lvl1pPr>
          </a:lstStyle>
          <a:p>
            <a:r>
              <a:t>Heading A</a:t>
            </a:r>
          </a:p>
        </p:txBody>
      </p:sp>
      <p:sp>
        <p:nvSpPr>
          <p:cNvPr id="518" name="Heading B"/>
          <p:cNvSpPr txBox="1">
            <a:spLocks noGrp="1"/>
          </p:cNvSpPr>
          <p:nvPr>
            <p:ph type="body" sz="quarter" idx="25"/>
          </p:nvPr>
        </p:nvSpPr>
        <p:spPr>
          <a:xfrm>
            <a:off x="12192000" y="5128294"/>
            <a:ext cx="9911951" cy="1397001"/>
          </a:xfrm>
          <a:prstGeom prst="rect">
            <a:avLst/>
          </a:prstGeom>
        </p:spPr>
        <p:txBody>
          <a:bodyPr/>
          <a:lstStyle>
            <a:lvl1pPr marL="0" indent="0">
              <a:lnSpc>
                <a:spcPct val="80000"/>
              </a:lnSpc>
              <a:spcBef>
                <a:spcPts val="0"/>
              </a:spcBef>
              <a:buSzTx/>
              <a:buNone/>
              <a:defRPr b="1" cap="all">
                <a:solidFill>
                  <a:srgbClr val="F83E5A"/>
                </a:solidFill>
                <a:latin typeface="+mn-lt"/>
                <a:ea typeface="+mn-ea"/>
                <a:cs typeface="+mn-cs"/>
                <a:sym typeface="Avenir Next Regular"/>
              </a:defRPr>
            </a:lvl1pPr>
          </a:lstStyle>
          <a:p>
            <a:r>
              <a:t>Heading B</a:t>
            </a:r>
          </a:p>
        </p:txBody>
      </p:sp>
      <p:sp>
        <p:nvSpPr>
          <p:cNvPr id="519" name="Company / Presentation Name"/>
          <p:cNvSpPr txBox="1">
            <a:spLocks noGrp="1"/>
          </p:cNvSpPr>
          <p:nvPr>
            <p:ph type="body" sz="quarter" idx="26"/>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ercentage Comp. &amp; Contrast">
    <p:spTree>
      <p:nvGrpSpPr>
        <p:cNvPr id="1" name=""/>
        <p:cNvGrpSpPr/>
        <p:nvPr/>
      </p:nvGrpSpPr>
      <p:grpSpPr>
        <a:xfrm>
          <a:off x="0" y="0"/>
          <a:ext cx="0" cy="0"/>
          <a:chOff x="0" y="0"/>
          <a:chExt cx="0" cy="0"/>
        </a:xfrm>
      </p:grpSpPr>
      <p:sp>
        <p:nvSpPr>
          <p:cNvPr id="526" name="68%"/>
          <p:cNvSpPr txBox="1">
            <a:spLocks noGrp="1"/>
          </p:cNvSpPr>
          <p:nvPr>
            <p:ph type="body" sz="quarter" idx="21"/>
          </p:nvPr>
        </p:nvSpPr>
        <p:spPr>
          <a:xfrm>
            <a:off x="1367135" y="4900810"/>
            <a:ext cx="9911951" cy="2603501"/>
          </a:xfrm>
          <a:prstGeom prst="rect">
            <a:avLst/>
          </a:prstGeom>
        </p:spPr>
        <p:txBody>
          <a:bodyPr>
            <a:spAutoFit/>
          </a:bodyPr>
          <a:lstStyle>
            <a:lvl1pPr marL="0" indent="0">
              <a:lnSpc>
                <a:spcPct val="100000"/>
              </a:lnSpc>
              <a:spcBef>
                <a:spcPts val="0"/>
              </a:spcBef>
              <a:buSzTx/>
              <a:buNone/>
              <a:defRPr sz="14400" spc="-720">
                <a:solidFill>
                  <a:srgbClr val="F56042"/>
                </a:solidFill>
                <a:latin typeface="Avenir Next Demi Bold"/>
                <a:ea typeface="Avenir Next Demi Bold"/>
                <a:cs typeface="Avenir Next Demi Bold"/>
                <a:sym typeface="Avenir Next Demi Bold"/>
              </a:defRPr>
            </a:lvl1pPr>
          </a:lstStyle>
          <a:p>
            <a:r>
              <a:t>68%</a:t>
            </a:r>
          </a:p>
        </p:txBody>
      </p:sp>
      <p:sp>
        <p:nvSpPr>
          <p:cNvPr id="527"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528" name="Title Text"/>
          <p:cNvSpPr txBox="1">
            <a:spLocks noGrp="1"/>
          </p:cNvSpPr>
          <p:nvPr>
            <p:ph type="title"/>
          </p:nvPr>
        </p:nvSpPr>
        <p:spPr>
          <a:prstGeom prst="rect">
            <a:avLst/>
          </a:prstGeom>
        </p:spPr>
        <p:txBody>
          <a:bodyPr/>
          <a:lstStyle/>
          <a:p>
            <a:r>
              <a:t>Title Text</a:t>
            </a:r>
          </a:p>
        </p:txBody>
      </p:sp>
      <p:sp>
        <p:nvSpPr>
          <p:cNvPr id="529" name="CapLine Header Element"/>
          <p:cNvSpPr txBox="1">
            <a:spLocks noGrp="1"/>
          </p:cNvSpPr>
          <p:nvPr>
            <p:ph type="body" sz="quarter" idx="22"/>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530" name="Text A"/>
          <p:cNvSpPr txBox="1">
            <a:spLocks noGrp="1"/>
          </p:cNvSpPr>
          <p:nvPr>
            <p:ph type="body" sz="quarter" idx="23"/>
          </p:nvPr>
        </p:nvSpPr>
        <p:spPr>
          <a:xfrm>
            <a:off x="1367135" y="8672710"/>
            <a:ext cx="9911951" cy="3676155"/>
          </a:xfrm>
          <a:prstGeom prst="rect">
            <a:avLst/>
          </a:prstGeom>
        </p:spPr>
        <p:txBody>
          <a:bodyPr anchor="t"/>
          <a:lstStyle>
            <a:lvl1pPr marL="0" indent="0">
              <a:buSzTx/>
              <a:buNone/>
              <a:defRPr sz="2400"/>
            </a:lvl1pPr>
          </a:lstStyle>
          <a:p>
            <a:r>
              <a:t>Text A</a:t>
            </a:r>
          </a:p>
        </p:txBody>
      </p:sp>
      <p:sp>
        <p:nvSpPr>
          <p:cNvPr id="531" name="Text B"/>
          <p:cNvSpPr txBox="1">
            <a:spLocks noGrp="1"/>
          </p:cNvSpPr>
          <p:nvPr>
            <p:ph type="body" sz="quarter" idx="24"/>
          </p:nvPr>
        </p:nvSpPr>
        <p:spPr>
          <a:xfrm>
            <a:off x="12192000" y="8672710"/>
            <a:ext cx="9911951" cy="3676155"/>
          </a:xfrm>
          <a:prstGeom prst="rect">
            <a:avLst/>
          </a:prstGeom>
        </p:spPr>
        <p:txBody>
          <a:bodyPr anchor="t"/>
          <a:lstStyle>
            <a:lvl1pPr marL="0" indent="0">
              <a:buSzTx/>
              <a:buNone/>
              <a:defRPr sz="2400"/>
            </a:lvl1pPr>
          </a:lstStyle>
          <a:p>
            <a:r>
              <a:t>Text B</a:t>
            </a:r>
          </a:p>
        </p:txBody>
      </p:sp>
      <p:sp>
        <p:nvSpPr>
          <p:cNvPr id="532" name="Heading A"/>
          <p:cNvSpPr txBox="1">
            <a:spLocks noGrp="1"/>
          </p:cNvSpPr>
          <p:nvPr>
            <p:ph type="body" sz="quarter" idx="25"/>
          </p:nvPr>
        </p:nvSpPr>
        <p:spPr>
          <a:xfrm>
            <a:off x="1367135" y="7275710"/>
            <a:ext cx="9911951" cy="1397001"/>
          </a:xfrm>
          <a:prstGeom prst="rect">
            <a:avLst/>
          </a:prstGeom>
        </p:spPr>
        <p:txBody>
          <a:bodyPr/>
          <a:lstStyle>
            <a:lvl1pPr marL="0" indent="0">
              <a:lnSpc>
                <a:spcPct val="80000"/>
              </a:lnSpc>
              <a:spcBef>
                <a:spcPts val="0"/>
              </a:spcBef>
              <a:buSzTx/>
              <a:buNone/>
              <a:defRPr b="1" cap="all">
                <a:solidFill>
                  <a:srgbClr val="3F3F3F"/>
                </a:solidFill>
                <a:latin typeface="+mn-lt"/>
                <a:ea typeface="+mn-ea"/>
                <a:cs typeface="+mn-cs"/>
                <a:sym typeface="Avenir Next Regular"/>
              </a:defRPr>
            </a:lvl1pPr>
          </a:lstStyle>
          <a:p>
            <a:r>
              <a:t>Heading A</a:t>
            </a:r>
          </a:p>
        </p:txBody>
      </p:sp>
      <p:sp>
        <p:nvSpPr>
          <p:cNvPr id="533" name="Heading B"/>
          <p:cNvSpPr txBox="1">
            <a:spLocks noGrp="1"/>
          </p:cNvSpPr>
          <p:nvPr>
            <p:ph type="body" sz="quarter" idx="26"/>
          </p:nvPr>
        </p:nvSpPr>
        <p:spPr>
          <a:xfrm>
            <a:off x="12192000" y="7275710"/>
            <a:ext cx="9911951" cy="1397001"/>
          </a:xfrm>
          <a:prstGeom prst="rect">
            <a:avLst/>
          </a:prstGeom>
        </p:spPr>
        <p:txBody>
          <a:bodyPr/>
          <a:lstStyle>
            <a:lvl1pPr marL="0" indent="0">
              <a:lnSpc>
                <a:spcPct val="80000"/>
              </a:lnSpc>
              <a:spcBef>
                <a:spcPts val="0"/>
              </a:spcBef>
              <a:buSzTx/>
              <a:buNone/>
              <a:defRPr b="1" cap="all">
                <a:solidFill>
                  <a:srgbClr val="3F3F3F"/>
                </a:solidFill>
                <a:latin typeface="+mn-lt"/>
                <a:ea typeface="+mn-ea"/>
                <a:cs typeface="+mn-cs"/>
                <a:sym typeface="Avenir Next Regular"/>
              </a:defRPr>
            </a:lvl1pPr>
          </a:lstStyle>
          <a:p>
            <a:r>
              <a:t>Heading B</a:t>
            </a:r>
          </a:p>
        </p:txBody>
      </p:sp>
      <p:sp>
        <p:nvSpPr>
          <p:cNvPr id="534" name="32%"/>
          <p:cNvSpPr txBox="1">
            <a:spLocks noGrp="1"/>
          </p:cNvSpPr>
          <p:nvPr>
            <p:ph type="body" sz="quarter" idx="27"/>
          </p:nvPr>
        </p:nvSpPr>
        <p:spPr>
          <a:xfrm>
            <a:off x="12192000" y="4900810"/>
            <a:ext cx="9911951" cy="2603501"/>
          </a:xfrm>
          <a:prstGeom prst="rect">
            <a:avLst/>
          </a:prstGeom>
        </p:spPr>
        <p:txBody>
          <a:bodyPr>
            <a:spAutoFit/>
          </a:bodyPr>
          <a:lstStyle>
            <a:lvl1pPr marL="0" indent="0">
              <a:lnSpc>
                <a:spcPct val="100000"/>
              </a:lnSpc>
              <a:spcBef>
                <a:spcPts val="0"/>
              </a:spcBef>
              <a:buSzTx/>
              <a:buNone/>
              <a:defRPr sz="14400" spc="-720">
                <a:solidFill>
                  <a:srgbClr val="F83E5A"/>
                </a:solidFill>
                <a:latin typeface="Avenir Next Demi Bold"/>
                <a:ea typeface="Avenir Next Demi Bold"/>
                <a:cs typeface="Avenir Next Demi Bold"/>
                <a:sym typeface="Avenir Next Demi Bold"/>
              </a:defRPr>
            </a:lvl1pPr>
          </a:lstStyle>
          <a:p>
            <a:r>
              <a:t>32%</a:t>
            </a:r>
          </a:p>
        </p:txBody>
      </p:sp>
      <p:sp>
        <p:nvSpPr>
          <p:cNvPr id="535" name="Company / Presentation Name"/>
          <p:cNvSpPr txBox="1">
            <a:spLocks noGrp="1"/>
          </p:cNvSpPr>
          <p:nvPr>
            <p:ph type="body" sz="quarter" idx="28"/>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Subtitle - Lower Third">
    <p:spTree>
      <p:nvGrpSpPr>
        <p:cNvPr id="1" name=""/>
        <p:cNvGrpSpPr/>
        <p:nvPr/>
      </p:nvGrpSpPr>
      <p:grpSpPr>
        <a:xfrm>
          <a:off x="0" y="0"/>
          <a:ext cx="0" cy="0"/>
          <a:chOff x="0" y="0"/>
          <a:chExt cx="0" cy="0"/>
        </a:xfrm>
      </p:grpSpPr>
      <p:sp>
        <p:nvSpPr>
          <p:cNvPr id="50" name="Placeholder--flatUHD.jpg"/>
          <p:cNvSpPr>
            <a:spLocks noGrp="1"/>
          </p:cNvSpPr>
          <p:nvPr>
            <p:ph type="pic" idx="21"/>
          </p:nvPr>
        </p:nvSpPr>
        <p:spPr>
          <a:xfrm>
            <a:off x="0" y="-2300685"/>
            <a:ext cx="24383874" cy="13715930"/>
          </a:xfrm>
          <a:prstGeom prst="rect">
            <a:avLst/>
          </a:prstGeom>
        </p:spPr>
        <p:txBody>
          <a:bodyPr lIns="91439" tIns="45719" rIns="91439" bIns="45719" anchor="t">
            <a:noAutofit/>
          </a:bodyPr>
          <a:lstStyle/>
          <a:p>
            <a:endParaRPr/>
          </a:p>
        </p:txBody>
      </p:sp>
      <p:sp>
        <p:nvSpPr>
          <p:cNvPr id="51"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solidFill>
            <a:srgbClr val="FFFFFF"/>
          </a:solidFill>
          <a:ln w="12700">
            <a:miter lim="400000"/>
          </a:ln>
        </p:spPr>
        <p:txBody>
          <a:bodyPr lIns="38100" tIns="38100" rIns="38100" bIns="38100" anchor="ctr"/>
          <a:lstStyle/>
          <a:p>
            <a:pPr algn="ctr">
              <a:defRPr sz="2600" cap="all">
                <a:solidFill>
                  <a:srgbClr val="FFFFFF"/>
                </a:solidFill>
              </a:defRPr>
            </a:pPr>
            <a:endParaRPr/>
          </a:p>
        </p:txBody>
      </p:sp>
      <p:sp>
        <p:nvSpPr>
          <p:cNvPr id="52" name="Title Text"/>
          <p:cNvSpPr txBox="1">
            <a:spLocks noGrp="1"/>
          </p:cNvSpPr>
          <p:nvPr>
            <p:ph type="title"/>
          </p:nvPr>
        </p:nvSpPr>
        <p:spPr>
          <a:xfrm>
            <a:off x="1367135" y="10764148"/>
            <a:ext cx="17147976" cy="1874394"/>
          </a:xfrm>
          <a:prstGeom prst="rect">
            <a:avLst/>
          </a:prstGeom>
        </p:spPr>
        <p:txBody>
          <a:bodyPr/>
          <a:lstStyle>
            <a:lvl1pPr>
              <a:defRPr sz="9600"/>
            </a:lvl1pPr>
          </a:lstStyle>
          <a:p>
            <a:r>
              <a:t>Title Text</a:t>
            </a:r>
          </a:p>
        </p:txBody>
      </p:sp>
      <p:sp>
        <p:nvSpPr>
          <p:cNvPr id="53" name="Body Level One…"/>
          <p:cNvSpPr txBox="1">
            <a:spLocks noGrp="1"/>
          </p:cNvSpPr>
          <p:nvPr>
            <p:ph type="body" sz="quarter" idx="1"/>
          </p:nvPr>
        </p:nvSpPr>
        <p:spPr>
          <a:xfrm>
            <a:off x="1364902" y="10192090"/>
            <a:ext cx="12782103" cy="685801"/>
          </a:xfrm>
          <a:prstGeom prst="rect">
            <a:avLst/>
          </a:prstGeom>
        </p:spPr>
        <p:txBody>
          <a:bodyPr anchor="b"/>
          <a:lstStyle>
            <a:lvl1pPr marL="0" indent="0">
              <a:spcBef>
                <a:spcPts val="0"/>
              </a:spcBef>
              <a:buSzTx/>
              <a:buNone/>
              <a:defRPr sz="2800" cap="all">
                <a:solidFill>
                  <a:srgbClr val="3F3F3F"/>
                </a:solidFill>
              </a:defRPr>
            </a:lvl1pPr>
            <a:lvl2pPr marL="0" indent="228600">
              <a:spcBef>
                <a:spcPts val="0"/>
              </a:spcBef>
              <a:buSzTx/>
              <a:buNone/>
              <a:defRPr sz="2800" cap="all">
                <a:solidFill>
                  <a:srgbClr val="3F3F3F"/>
                </a:solidFill>
              </a:defRPr>
            </a:lvl2pPr>
            <a:lvl3pPr marL="0" indent="457200">
              <a:spcBef>
                <a:spcPts val="0"/>
              </a:spcBef>
              <a:buSzTx/>
              <a:buNone/>
              <a:defRPr sz="2800" cap="all">
                <a:solidFill>
                  <a:srgbClr val="3F3F3F"/>
                </a:solidFill>
              </a:defRPr>
            </a:lvl3pPr>
            <a:lvl4pPr marL="0" indent="685800">
              <a:spcBef>
                <a:spcPts val="0"/>
              </a:spcBef>
              <a:buSzTx/>
              <a:buNone/>
              <a:defRPr sz="2800" cap="all">
                <a:solidFill>
                  <a:srgbClr val="3F3F3F"/>
                </a:solidFill>
              </a:defRPr>
            </a:lvl4pPr>
            <a:lvl5pPr marL="0" indent="914400">
              <a:spcBef>
                <a:spcPts val="0"/>
              </a:spcBef>
              <a:buSzTx/>
              <a:buNone/>
              <a:defRPr sz="2800" cap="all">
                <a:solidFill>
                  <a:srgbClr val="3F3F3F"/>
                </a:solidFill>
              </a:defRPr>
            </a:lvl5pPr>
          </a:lstStyle>
          <a:p>
            <a:r>
              <a:t>Body Level One</a:t>
            </a:r>
          </a:p>
          <a:p>
            <a:pPr lvl="1"/>
            <a:r>
              <a:t>Body Level Two</a:t>
            </a:r>
          </a:p>
          <a:p>
            <a:pPr lvl="2"/>
            <a:r>
              <a:t>Body Level Three</a:t>
            </a:r>
          </a:p>
          <a:p>
            <a:pPr lvl="3"/>
            <a:r>
              <a:t>Body Level Four</a:t>
            </a:r>
          </a:p>
          <a:p>
            <a:pPr lvl="4"/>
            <a:r>
              <a:t>Body Level Five</a:t>
            </a:r>
          </a:p>
        </p:txBody>
      </p:sp>
      <p:sp>
        <p:nvSpPr>
          <p:cNvPr id="54" name="Company / Presentation Name"/>
          <p:cNvSpPr txBox="1">
            <a:spLocks noGrp="1"/>
          </p:cNvSpPr>
          <p:nvPr>
            <p:ph type="body" sz="quarter" idx="22"/>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FFFFFF"/>
                </a:solidFill>
                <a:latin typeface="Avenir Next Demi Bold"/>
                <a:ea typeface="Avenir Next Demi Bold"/>
                <a:cs typeface="Avenir Next Demi Bold"/>
                <a:sym typeface="Avenir Next Demi Bold"/>
              </a:defRPr>
            </a:lvl1pPr>
          </a:lstStyle>
          <a:p>
            <a:r>
              <a:t>Company / Presentation Name</a:t>
            </a:r>
          </a:p>
        </p:txBody>
      </p:sp>
      <p:sp>
        <p:nvSpPr>
          <p:cNvPr id="55" name="Rectangle"/>
          <p:cNvSpPr/>
          <p:nvPr/>
        </p:nvSpPr>
        <p:spPr>
          <a:xfrm>
            <a:off x="0" y="9114631"/>
            <a:ext cx="24383999" cy="228601"/>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56" name="Slide Number"/>
          <p:cNvSpPr txBox="1">
            <a:spLocks noGrp="1"/>
          </p:cNvSpPr>
          <p:nvPr>
            <p:ph type="sldNum" sz="quarter" idx="2"/>
          </p:nvPr>
        </p:nvSpPr>
        <p:spPr>
          <a:xfrm>
            <a:off x="22564129" y="732135"/>
            <a:ext cx="909936" cy="38100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 Col. Compare &amp; Contrast">
    <p:spTree>
      <p:nvGrpSpPr>
        <p:cNvPr id="1" name=""/>
        <p:cNvGrpSpPr/>
        <p:nvPr/>
      </p:nvGrpSpPr>
      <p:grpSpPr>
        <a:xfrm>
          <a:off x="0" y="0"/>
          <a:ext cx="0" cy="0"/>
          <a:chOff x="0" y="0"/>
          <a:chExt cx="0" cy="0"/>
        </a:xfrm>
      </p:grpSpPr>
      <p:sp>
        <p:nvSpPr>
          <p:cNvPr id="542"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543" name="Title Text"/>
          <p:cNvSpPr txBox="1">
            <a:spLocks noGrp="1"/>
          </p:cNvSpPr>
          <p:nvPr>
            <p:ph type="title"/>
          </p:nvPr>
        </p:nvSpPr>
        <p:spPr>
          <a:prstGeom prst="rect">
            <a:avLst/>
          </a:prstGeom>
        </p:spPr>
        <p:txBody>
          <a:bodyPr/>
          <a:lstStyle/>
          <a:p>
            <a:r>
              <a:t>Title Text</a:t>
            </a:r>
          </a:p>
        </p:txBody>
      </p:sp>
      <p:sp>
        <p:nvSpPr>
          <p:cNvPr id="544" name="CapLine Header Element"/>
          <p:cNvSpPr txBox="1">
            <a:spLocks noGrp="1"/>
          </p:cNvSpPr>
          <p:nvPr>
            <p:ph type="body" sz="quarter" idx="21"/>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545" name="Text A"/>
          <p:cNvSpPr txBox="1">
            <a:spLocks noGrp="1"/>
          </p:cNvSpPr>
          <p:nvPr>
            <p:ph type="body" sz="quarter" idx="22"/>
          </p:nvPr>
        </p:nvSpPr>
        <p:spPr>
          <a:xfrm>
            <a:off x="1367135" y="6525294"/>
            <a:ext cx="6299201" cy="5823571"/>
          </a:xfrm>
          <a:prstGeom prst="rect">
            <a:avLst/>
          </a:prstGeom>
        </p:spPr>
        <p:txBody>
          <a:bodyPr anchor="t"/>
          <a:lstStyle>
            <a:lvl1pPr marL="0" indent="0">
              <a:buSzTx/>
              <a:buNone/>
              <a:defRPr sz="2400"/>
            </a:lvl1pPr>
          </a:lstStyle>
          <a:p>
            <a:r>
              <a:t>Text A</a:t>
            </a:r>
          </a:p>
        </p:txBody>
      </p:sp>
      <p:sp>
        <p:nvSpPr>
          <p:cNvPr id="546" name="Text B"/>
          <p:cNvSpPr txBox="1">
            <a:spLocks noGrp="1"/>
          </p:cNvSpPr>
          <p:nvPr>
            <p:ph type="body" sz="quarter" idx="23"/>
          </p:nvPr>
        </p:nvSpPr>
        <p:spPr>
          <a:xfrm>
            <a:off x="8585942" y="6525294"/>
            <a:ext cx="6302180" cy="5823571"/>
          </a:xfrm>
          <a:prstGeom prst="rect">
            <a:avLst/>
          </a:prstGeom>
        </p:spPr>
        <p:txBody>
          <a:bodyPr anchor="t"/>
          <a:lstStyle>
            <a:lvl1pPr marL="0" indent="0">
              <a:buSzTx/>
              <a:buNone/>
              <a:defRPr sz="2400"/>
            </a:lvl1pPr>
          </a:lstStyle>
          <a:p>
            <a:r>
              <a:t>Text B</a:t>
            </a:r>
          </a:p>
        </p:txBody>
      </p:sp>
      <p:sp>
        <p:nvSpPr>
          <p:cNvPr id="547" name="Heading A"/>
          <p:cNvSpPr txBox="1">
            <a:spLocks noGrp="1"/>
          </p:cNvSpPr>
          <p:nvPr>
            <p:ph type="body" sz="quarter" idx="24"/>
          </p:nvPr>
        </p:nvSpPr>
        <p:spPr>
          <a:xfrm>
            <a:off x="1367135" y="5128294"/>
            <a:ext cx="6299201" cy="1397001"/>
          </a:xfrm>
          <a:prstGeom prst="rect">
            <a:avLst/>
          </a:prstGeom>
        </p:spPr>
        <p:txBody>
          <a:bodyPr/>
          <a:lstStyle>
            <a:lvl1pPr marL="0" indent="0">
              <a:lnSpc>
                <a:spcPct val="80000"/>
              </a:lnSpc>
              <a:spcBef>
                <a:spcPts val="0"/>
              </a:spcBef>
              <a:buSzTx/>
              <a:buNone/>
              <a:defRPr b="1" cap="all">
                <a:solidFill>
                  <a:srgbClr val="F56042"/>
                </a:solidFill>
                <a:latin typeface="+mn-lt"/>
                <a:ea typeface="+mn-ea"/>
                <a:cs typeface="+mn-cs"/>
                <a:sym typeface="Avenir Next Regular"/>
              </a:defRPr>
            </a:lvl1pPr>
          </a:lstStyle>
          <a:p>
            <a:r>
              <a:t>Heading A</a:t>
            </a:r>
          </a:p>
        </p:txBody>
      </p:sp>
      <p:sp>
        <p:nvSpPr>
          <p:cNvPr id="548" name="Heading B"/>
          <p:cNvSpPr txBox="1">
            <a:spLocks noGrp="1"/>
          </p:cNvSpPr>
          <p:nvPr>
            <p:ph type="body" sz="quarter" idx="25"/>
          </p:nvPr>
        </p:nvSpPr>
        <p:spPr>
          <a:xfrm>
            <a:off x="8585942" y="5128294"/>
            <a:ext cx="6302180" cy="1397001"/>
          </a:xfrm>
          <a:prstGeom prst="rect">
            <a:avLst/>
          </a:prstGeom>
        </p:spPr>
        <p:txBody>
          <a:bodyPr/>
          <a:lstStyle>
            <a:lvl1pPr marL="0" indent="0">
              <a:lnSpc>
                <a:spcPct val="80000"/>
              </a:lnSpc>
              <a:spcBef>
                <a:spcPts val="0"/>
              </a:spcBef>
              <a:buSzTx/>
              <a:buNone/>
              <a:defRPr b="1" cap="all">
                <a:solidFill>
                  <a:srgbClr val="F83E5A"/>
                </a:solidFill>
                <a:latin typeface="+mn-lt"/>
                <a:ea typeface="+mn-ea"/>
                <a:cs typeface="+mn-cs"/>
                <a:sym typeface="Avenir Next Regular"/>
              </a:defRPr>
            </a:lvl1pPr>
          </a:lstStyle>
          <a:p>
            <a:r>
              <a:t>Heading B</a:t>
            </a:r>
          </a:p>
        </p:txBody>
      </p:sp>
      <p:sp>
        <p:nvSpPr>
          <p:cNvPr id="549" name="Text C"/>
          <p:cNvSpPr txBox="1">
            <a:spLocks noGrp="1"/>
          </p:cNvSpPr>
          <p:nvPr>
            <p:ph type="body" sz="quarter" idx="26"/>
          </p:nvPr>
        </p:nvSpPr>
        <p:spPr>
          <a:xfrm>
            <a:off x="15801770" y="6525294"/>
            <a:ext cx="6302180" cy="5823571"/>
          </a:xfrm>
          <a:prstGeom prst="rect">
            <a:avLst/>
          </a:prstGeom>
        </p:spPr>
        <p:txBody>
          <a:bodyPr anchor="t"/>
          <a:lstStyle>
            <a:lvl1pPr marL="0" indent="0">
              <a:buSzTx/>
              <a:buNone/>
              <a:defRPr sz="2400"/>
            </a:lvl1pPr>
          </a:lstStyle>
          <a:p>
            <a:r>
              <a:t>Text C</a:t>
            </a:r>
          </a:p>
        </p:txBody>
      </p:sp>
      <p:sp>
        <p:nvSpPr>
          <p:cNvPr id="550" name="Heading C"/>
          <p:cNvSpPr txBox="1">
            <a:spLocks noGrp="1"/>
          </p:cNvSpPr>
          <p:nvPr>
            <p:ph type="body" sz="quarter" idx="27"/>
          </p:nvPr>
        </p:nvSpPr>
        <p:spPr>
          <a:xfrm>
            <a:off x="15801770" y="5128294"/>
            <a:ext cx="6302180" cy="1397001"/>
          </a:xfrm>
          <a:prstGeom prst="rect">
            <a:avLst/>
          </a:prstGeom>
        </p:spPr>
        <p:txBody>
          <a:bodyPr/>
          <a:lstStyle>
            <a:lvl1pPr marL="0" indent="0">
              <a:lnSpc>
                <a:spcPct val="80000"/>
              </a:lnSpc>
              <a:spcBef>
                <a:spcPts val="0"/>
              </a:spcBef>
              <a:buSzTx/>
              <a:buNone/>
              <a:defRPr b="1" cap="all">
                <a:solidFill>
                  <a:srgbClr val="D9035A"/>
                </a:solidFill>
                <a:latin typeface="+mn-lt"/>
                <a:ea typeface="+mn-ea"/>
                <a:cs typeface="+mn-cs"/>
                <a:sym typeface="Avenir Next Regular"/>
              </a:defRPr>
            </a:lvl1pPr>
          </a:lstStyle>
          <a:p>
            <a:r>
              <a:t>Heading C</a:t>
            </a:r>
          </a:p>
        </p:txBody>
      </p:sp>
      <p:sp>
        <p:nvSpPr>
          <p:cNvPr id="551" name="Company / Presentation Name"/>
          <p:cNvSpPr txBox="1">
            <a:spLocks noGrp="1"/>
          </p:cNvSpPr>
          <p:nvPr>
            <p:ph type="body" sz="quarter" idx="28"/>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3 Percentage Comp. &amp; Contrast">
    <p:spTree>
      <p:nvGrpSpPr>
        <p:cNvPr id="1" name=""/>
        <p:cNvGrpSpPr/>
        <p:nvPr/>
      </p:nvGrpSpPr>
      <p:grpSpPr>
        <a:xfrm>
          <a:off x="0" y="0"/>
          <a:ext cx="0" cy="0"/>
          <a:chOff x="0" y="0"/>
          <a:chExt cx="0" cy="0"/>
        </a:xfrm>
      </p:grpSpPr>
      <p:sp>
        <p:nvSpPr>
          <p:cNvPr id="558"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559" name="Title Text"/>
          <p:cNvSpPr txBox="1">
            <a:spLocks noGrp="1"/>
          </p:cNvSpPr>
          <p:nvPr>
            <p:ph type="title"/>
          </p:nvPr>
        </p:nvSpPr>
        <p:spPr>
          <a:prstGeom prst="rect">
            <a:avLst/>
          </a:prstGeom>
        </p:spPr>
        <p:txBody>
          <a:bodyPr/>
          <a:lstStyle/>
          <a:p>
            <a:r>
              <a:t>Title Text</a:t>
            </a:r>
          </a:p>
        </p:txBody>
      </p:sp>
      <p:sp>
        <p:nvSpPr>
          <p:cNvPr id="560" name="CapLine Header Element"/>
          <p:cNvSpPr txBox="1">
            <a:spLocks noGrp="1"/>
          </p:cNvSpPr>
          <p:nvPr>
            <p:ph type="body" sz="quarter" idx="21"/>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561" name="Text A"/>
          <p:cNvSpPr txBox="1">
            <a:spLocks noGrp="1"/>
          </p:cNvSpPr>
          <p:nvPr>
            <p:ph type="body" sz="quarter" idx="22"/>
          </p:nvPr>
        </p:nvSpPr>
        <p:spPr>
          <a:xfrm>
            <a:off x="1367135" y="8672710"/>
            <a:ext cx="6299201" cy="3676155"/>
          </a:xfrm>
          <a:prstGeom prst="rect">
            <a:avLst/>
          </a:prstGeom>
        </p:spPr>
        <p:txBody>
          <a:bodyPr anchor="t"/>
          <a:lstStyle>
            <a:lvl1pPr marL="0" indent="0">
              <a:buSzTx/>
              <a:buNone/>
              <a:defRPr sz="2400"/>
            </a:lvl1pPr>
          </a:lstStyle>
          <a:p>
            <a:r>
              <a:t>Text A</a:t>
            </a:r>
          </a:p>
        </p:txBody>
      </p:sp>
      <p:sp>
        <p:nvSpPr>
          <p:cNvPr id="562" name="Text B"/>
          <p:cNvSpPr txBox="1">
            <a:spLocks noGrp="1"/>
          </p:cNvSpPr>
          <p:nvPr>
            <p:ph type="body" sz="quarter" idx="23"/>
          </p:nvPr>
        </p:nvSpPr>
        <p:spPr>
          <a:xfrm>
            <a:off x="8585942" y="8672710"/>
            <a:ext cx="6302180" cy="3676155"/>
          </a:xfrm>
          <a:prstGeom prst="rect">
            <a:avLst/>
          </a:prstGeom>
        </p:spPr>
        <p:txBody>
          <a:bodyPr anchor="t"/>
          <a:lstStyle>
            <a:lvl1pPr marL="0" indent="0">
              <a:buSzTx/>
              <a:buNone/>
              <a:defRPr sz="2400"/>
            </a:lvl1pPr>
          </a:lstStyle>
          <a:p>
            <a:r>
              <a:t>Text B</a:t>
            </a:r>
          </a:p>
        </p:txBody>
      </p:sp>
      <p:sp>
        <p:nvSpPr>
          <p:cNvPr id="563" name="Heading A"/>
          <p:cNvSpPr txBox="1">
            <a:spLocks noGrp="1"/>
          </p:cNvSpPr>
          <p:nvPr>
            <p:ph type="body" sz="quarter" idx="24"/>
          </p:nvPr>
        </p:nvSpPr>
        <p:spPr>
          <a:xfrm>
            <a:off x="1367135" y="7275710"/>
            <a:ext cx="6299201" cy="1397001"/>
          </a:xfrm>
          <a:prstGeom prst="rect">
            <a:avLst/>
          </a:prstGeom>
        </p:spPr>
        <p:txBody>
          <a:bodyPr/>
          <a:lstStyle>
            <a:lvl1pPr marL="0" indent="0">
              <a:lnSpc>
                <a:spcPct val="80000"/>
              </a:lnSpc>
              <a:spcBef>
                <a:spcPts val="0"/>
              </a:spcBef>
              <a:buSzTx/>
              <a:buNone/>
              <a:defRPr b="1" cap="all">
                <a:solidFill>
                  <a:srgbClr val="3F3F3F"/>
                </a:solidFill>
                <a:latin typeface="+mn-lt"/>
                <a:ea typeface="+mn-ea"/>
                <a:cs typeface="+mn-cs"/>
                <a:sym typeface="Avenir Next Regular"/>
              </a:defRPr>
            </a:lvl1pPr>
          </a:lstStyle>
          <a:p>
            <a:r>
              <a:t>Heading A</a:t>
            </a:r>
          </a:p>
        </p:txBody>
      </p:sp>
      <p:sp>
        <p:nvSpPr>
          <p:cNvPr id="564" name="Heading B"/>
          <p:cNvSpPr txBox="1">
            <a:spLocks noGrp="1"/>
          </p:cNvSpPr>
          <p:nvPr>
            <p:ph type="body" sz="quarter" idx="25"/>
          </p:nvPr>
        </p:nvSpPr>
        <p:spPr>
          <a:xfrm>
            <a:off x="8585942" y="7275710"/>
            <a:ext cx="6302180" cy="1397001"/>
          </a:xfrm>
          <a:prstGeom prst="rect">
            <a:avLst/>
          </a:prstGeom>
        </p:spPr>
        <p:txBody>
          <a:bodyPr/>
          <a:lstStyle>
            <a:lvl1pPr marL="0" indent="0">
              <a:lnSpc>
                <a:spcPct val="80000"/>
              </a:lnSpc>
              <a:spcBef>
                <a:spcPts val="0"/>
              </a:spcBef>
              <a:buSzTx/>
              <a:buNone/>
              <a:defRPr b="1" cap="all">
                <a:solidFill>
                  <a:srgbClr val="3F3F3F"/>
                </a:solidFill>
                <a:latin typeface="+mn-lt"/>
                <a:ea typeface="+mn-ea"/>
                <a:cs typeface="+mn-cs"/>
                <a:sym typeface="Avenir Next Regular"/>
              </a:defRPr>
            </a:lvl1pPr>
          </a:lstStyle>
          <a:p>
            <a:r>
              <a:t>Heading B</a:t>
            </a:r>
          </a:p>
        </p:txBody>
      </p:sp>
      <p:sp>
        <p:nvSpPr>
          <p:cNvPr id="565" name="Text C"/>
          <p:cNvSpPr txBox="1">
            <a:spLocks noGrp="1"/>
          </p:cNvSpPr>
          <p:nvPr>
            <p:ph type="body" sz="quarter" idx="26"/>
          </p:nvPr>
        </p:nvSpPr>
        <p:spPr>
          <a:xfrm>
            <a:off x="15801770" y="8672710"/>
            <a:ext cx="6302180" cy="3676155"/>
          </a:xfrm>
          <a:prstGeom prst="rect">
            <a:avLst/>
          </a:prstGeom>
        </p:spPr>
        <p:txBody>
          <a:bodyPr anchor="t"/>
          <a:lstStyle>
            <a:lvl1pPr marL="0" indent="0">
              <a:buSzTx/>
              <a:buNone/>
              <a:defRPr sz="2400"/>
            </a:lvl1pPr>
          </a:lstStyle>
          <a:p>
            <a:r>
              <a:t>Text C</a:t>
            </a:r>
          </a:p>
        </p:txBody>
      </p:sp>
      <p:sp>
        <p:nvSpPr>
          <p:cNvPr id="566" name="Heading C"/>
          <p:cNvSpPr txBox="1">
            <a:spLocks noGrp="1"/>
          </p:cNvSpPr>
          <p:nvPr>
            <p:ph type="body" sz="quarter" idx="27"/>
          </p:nvPr>
        </p:nvSpPr>
        <p:spPr>
          <a:xfrm>
            <a:off x="15801770" y="7275710"/>
            <a:ext cx="6302180" cy="1397001"/>
          </a:xfrm>
          <a:prstGeom prst="rect">
            <a:avLst/>
          </a:prstGeom>
        </p:spPr>
        <p:txBody>
          <a:bodyPr/>
          <a:lstStyle>
            <a:lvl1pPr marL="0" indent="0">
              <a:lnSpc>
                <a:spcPct val="80000"/>
              </a:lnSpc>
              <a:spcBef>
                <a:spcPts val="0"/>
              </a:spcBef>
              <a:buSzTx/>
              <a:buNone/>
              <a:defRPr b="1" cap="all">
                <a:solidFill>
                  <a:srgbClr val="3F3F3F"/>
                </a:solidFill>
                <a:latin typeface="+mn-lt"/>
                <a:ea typeface="+mn-ea"/>
                <a:cs typeface="+mn-cs"/>
                <a:sym typeface="Avenir Next Regular"/>
              </a:defRPr>
            </a:lvl1pPr>
          </a:lstStyle>
          <a:p>
            <a:r>
              <a:t>Heading C</a:t>
            </a:r>
          </a:p>
        </p:txBody>
      </p:sp>
      <p:sp>
        <p:nvSpPr>
          <p:cNvPr id="567" name="68%"/>
          <p:cNvSpPr txBox="1">
            <a:spLocks noGrp="1"/>
          </p:cNvSpPr>
          <p:nvPr>
            <p:ph type="body" sz="quarter" idx="28"/>
          </p:nvPr>
        </p:nvSpPr>
        <p:spPr>
          <a:xfrm>
            <a:off x="1367135" y="4900810"/>
            <a:ext cx="6299201" cy="2603501"/>
          </a:xfrm>
          <a:prstGeom prst="rect">
            <a:avLst/>
          </a:prstGeom>
        </p:spPr>
        <p:txBody>
          <a:bodyPr>
            <a:spAutoFit/>
          </a:bodyPr>
          <a:lstStyle>
            <a:lvl1pPr marL="0" indent="0">
              <a:lnSpc>
                <a:spcPct val="100000"/>
              </a:lnSpc>
              <a:spcBef>
                <a:spcPts val="0"/>
              </a:spcBef>
              <a:buSzTx/>
              <a:buNone/>
              <a:defRPr sz="14400" spc="-720">
                <a:solidFill>
                  <a:srgbClr val="F56042"/>
                </a:solidFill>
                <a:latin typeface="Avenir Next Demi Bold"/>
                <a:ea typeface="Avenir Next Demi Bold"/>
                <a:cs typeface="Avenir Next Demi Bold"/>
                <a:sym typeface="Avenir Next Demi Bold"/>
              </a:defRPr>
            </a:lvl1pPr>
          </a:lstStyle>
          <a:p>
            <a:r>
              <a:t>68%</a:t>
            </a:r>
          </a:p>
        </p:txBody>
      </p:sp>
      <p:sp>
        <p:nvSpPr>
          <p:cNvPr id="568" name="32%"/>
          <p:cNvSpPr txBox="1">
            <a:spLocks noGrp="1"/>
          </p:cNvSpPr>
          <p:nvPr>
            <p:ph type="body" sz="quarter" idx="29"/>
          </p:nvPr>
        </p:nvSpPr>
        <p:spPr>
          <a:xfrm>
            <a:off x="8576270" y="4900810"/>
            <a:ext cx="6299201" cy="2603501"/>
          </a:xfrm>
          <a:prstGeom prst="rect">
            <a:avLst/>
          </a:prstGeom>
        </p:spPr>
        <p:txBody>
          <a:bodyPr>
            <a:spAutoFit/>
          </a:bodyPr>
          <a:lstStyle>
            <a:lvl1pPr marL="0" indent="0">
              <a:lnSpc>
                <a:spcPct val="100000"/>
              </a:lnSpc>
              <a:spcBef>
                <a:spcPts val="0"/>
              </a:spcBef>
              <a:buSzTx/>
              <a:buNone/>
              <a:defRPr sz="14400" spc="-720">
                <a:solidFill>
                  <a:srgbClr val="F83E5A"/>
                </a:solidFill>
                <a:latin typeface="Avenir Next Demi Bold"/>
                <a:ea typeface="Avenir Next Demi Bold"/>
                <a:cs typeface="Avenir Next Demi Bold"/>
                <a:sym typeface="Avenir Next Demi Bold"/>
              </a:defRPr>
            </a:lvl1pPr>
          </a:lstStyle>
          <a:p>
            <a:r>
              <a:t>32%</a:t>
            </a:r>
          </a:p>
        </p:txBody>
      </p:sp>
      <p:sp>
        <p:nvSpPr>
          <p:cNvPr id="569" name="42%"/>
          <p:cNvSpPr txBox="1">
            <a:spLocks noGrp="1"/>
          </p:cNvSpPr>
          <p:nvPr>
            <p:ph type="body" sz="quarter" idx="30"/>
          </p:nvPr>
        </p:nvSpPr>
        <p:spPr>
          <a:xfrm>
            <a:off x="15804750" y="4900810"/>
            <a:ext cx="6299201" cy="2603501"/>
          </a:xfrm>
          <a:prstGeom prst="rect">
            <a:avLst/>
          </a:prstGeom>
        </p:spPr>
        <p:txBody>
          <a:bodyPr>
            <a:spAutoFit/>
          </a:bodyPr>
          <a:lstStyle>
            <a:lvl1pPr marL="0" indent="0">
              <a:lnSpc>
                <a:spcPct val="100000"/>
              </a:lnSpc>
              <a:spcBef>
                <a:spcPts val="0"/>
              </a:spcBef>
              <a:buSzTx/>
              <a:buNone/>
              <a:defRPr sz="14400" spc="-720">
                <a:solidFill>
                  <a:srgbClr val="D9035A"/>
                </a:solidFill>
                <a:latin typeface="Avenir Next Demi Bold"/>
                <a:ea typeface="Avenir Next Demi Bold"/>
                <a:cs typeface="Avenir Next Demi Bold"/>
                <a:sym typeface="Avenir Next Demi Bold"/>
              </a:defRPr>
            </a:lvl1pPr>
          </a:lstStyle>
          <a:p>
            <a:r>
              <a:t>42%</a:t>
            </a:r>
          </a:p>
        </p:txBody>
      </p:sp>
      <p:sp>
        <p:nvSpPr>
          <p:cNvPr id="570" name="Company / Presentation Name"/>
          <p:cNvSpPr txBox="1">
            <a:spLocks noGrp="1"/>
          </p:cNvSpPr>
          <p:nvPr>
            <p:ph type="body" sz="quarter" idx="31"/>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3 Photo Columns">
    <p:spTree>
      <p:nvGrpSpPr>
        <p:cNvPr id="1" name=""/>
        <p:cNvGrpSpPr/>
        <p:nvPr/>
      </p:nvGrpSpPr>
      <p:grpSpPr>
        <a:xfrm>
          <a:off x="0" y="0"/>
          <a:ext cx="0" cy="0"/>
          <a:chOff x="0" y="0"/>
          <a:chExt cx="0" cy="0"/>
        </a:xfrm>
      </p:grpSpPr>
      <p:sp>
        <p:nvSpPr>
          <p:cNvPr id="577"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578" name="Title Text"/>
          <p:cNvSpPr txBox="1">
            <a:spLocks noGrp="1"/>
          </p:cNvSpPr>
          <p:nvPr>
            <p:ph type="title"/>
          </p:nvPr>
        </p:nvSpPr>
        <p:spPr>
          <a:prstGeom prst="rect">
            <a:avLst/>
          </a:prstGeom>
        </p:spPr>
        <p:txBody>
          <a:bodyPr/>
          <a:lstStyle/>
          <a:p>
            <a:r>
              <a:t>Title Text</a:t>
            </a:r>
          </a:p>
        </p:txBody>
      </p:sp>
      <p:sp>
        <p:nvSpPr>
          <p:cNvPr id="579" name="CapLine Header Element"/>
          <p:cNvSpPr txBox="1">
            <a:spLocks noGrp="1"/>
          </p:cNvSpPr>
          <p:nvPr>
            <p:ph type="body" sz="quarter" idx="21"/>
          </p:nvPr>
        </p:nvSpPr>
        <p:spPr>
          <a:xfrm>
            <a:off x="1367135" y="1942541"/>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56243"/>
                </a:solidFill>
                <a:latin typeface="Avenir Next Demi Bold"/>
                <a:ea typeface="Avenir Next Demi Bold"/>
                <a:cs typeface="Avenir Next Demi Bold"/>
                <a:sym typeface="Avenir Next Demi Bold"/>
              </a:defRPr>
            </a:lvl1pPr>
          </a:lstStyle>
          <a:p>
            <a:r>
              <a:t>CapLine Header Element</a:t>
            </a:r>
          </a:p>
        </p:txBody>
      </p:sp>
      <p:sp>
        <p:nvSpPr>
          <p:cNvPr id="580" name="Text A"/>
          <p:cNvSpPr txBox="1">
            <a:spLocks noGrp="1"/>
          </p:cNvSpPr>
          <p:nvPr>
            <p:ph type="body" sz="quarter" idx="22"/>
          </p:nvPr>
        </p:nvSpPr>
        <p:spPr>
          <a:xfrm>
            <a:off x="1822103" y="11169426"/>
            <a:ext cx="6299201" cy="1179440"/>
          </a:xfrm>
          <a:prstGeom prst="rect">
            <a:avLst/>
          </a:prstGeom>
        </p:spPr>
        <p:txBody>
          <a:bodyPr anchor="t"/>
          <a:lstStyle>
            <a:lvl1pPr marL="0" indent="0" algn="ctr">
              <a:buSzTx/>
              <a:buNone/>
              <a:defRPr sz="2400"/>
            </a:lvl1pPr>
          </a:lstStyle>
          <a:p>
            <a:r>
              <a:t>Text A</a:t>
            </a:r>
          </a:p>
        </p:txBody>
      </p:sp>
      <p:sp>
        <p:nvSpPr>
          <p:cNvPr id="581" name="Text B"/>
          <p:cNvSpPr txBox="1">
            <a:spLocks noGrp="1"/>
          </p:cNvSpPr>
          <p:nvPr>
            <p:ph type="body" sz="quarter" idx="23"/>
          </p:nvPr>
        </p:nvSpPr>
        <p:spPr>
          <a:xfrm>
            <a:off x="9040910" y="11169426"/>
            <a:ext cx="6302181" cy="1179440"/>
          </a:xfrm>
          <a:prstGeom prst="rect">
            <a:avLst/>
          </a:prstGeom>
        </p:spPr>
        <p:txBody>
          <a:bodyPr anchor="t"/>
          <a:lstStyle>
            <a:lvl1pPr marL="0" indent="0" algn="ctr">
              <a:buSzTx/>
              <a:buNone/>
              <a:defRPr sz="2400"/>
            </a:lvl1pPr>
          </a:lstStyle>
          <a:p>
            <a:r>
              <a:t>Text B</a:t>
            </a:r>
          </a:p>
        </p:txBody>
      </p:sp>
      <p:sp>
        <p:nvSpPr>
          <p:cNvPr id="582" name="Heading A"/>
          <p:cNvSpPr txBox="1">
            <a:spLocks noGrp="1"/>
          </p:cNvSpPr>
          <p:nvPr>
            <p:ph type="body" sz="quarter" idx="24"/>
          </p:nvPr>
        </p:nvSpPr>
        <p:spPr>
          <a:xfrm>
            <a:off x="1822103" y="9772426"/>
            <a:ext cx="6299201" cy="1397001"/>
          </a:xfrm>
          <a:prstGeom prst="rect">
            <a:avLst/>
          </a:prstGeom>
        </p:spPr>
        <p:txBody>
          <a:bodyPr anchor="b"/>
          <a:lstStyle>
            <a:lvl1pPr marL="0" indent="0" algn="ctr">
              <a:lnSpc>
                <a:spcPct val="80000"/>
              </a:lnSpc>
              <a:spcBef>
                <a:spcPts val="0"/>
              </a:spcBef>
              <a:buSzTx/>
              <a:buNone/>
              <a:defRPr b="1" cap="all">
                <a:solidFill>
                  <a:srgbClr val="F56042"/>
                </a:solidFill>
                <a:latin typeface="+mn-lt"/>
                <a:ea typeface="+mn-ea"/>
                <a:cs typeface="+mn-cs"/>
                <a:sym typeface="Avenir Next Regular"/>
              </a:defRPr>
            </a:lvl1pPr>
          </a:lstStyle>
          <a:p>
            <a:r>
              <a:t>Heading A</a:t>
            </a:r>
          </a:p>
        </p:txBody>
      </p:sp>
      <p:sp>
        <p:nvSpPr>
          <p:cNvPr id="583" name="Heading B"/>
          <p:cNvSpPr txBox="1">
            <a:spLocks noGrp="1"/>
          </p:cNvSpPr>
          <p:nvPr>
            <p:ph type="body" sz="quarter" idx="25"/>
          </p:nvPr>
        </p:nvSpPr>
        <p:spPr>
          <a:xfrm>
            <a:off x="9040910" y="9772426"/>
            <a:ext cx="6302181" cy="1397001"/>
          </a:xfrm>
          <a:prstGeom prst="rect">
            <a:avLst/>
          </a:prstGeom>
        </p:spPr>
        <p:txBody>
          <a:bodyPr anchor="b"/>
          <a:lstStyle>
            <a:lvl1pPr marL="0" indent="0" algn="ctr">
              <a:lnSpc>
                <a:spcPct val="80000"/>
              </a:lnSpc>
              <a:spcBef>
                <a:spcPts val="0"/>
              </a:spcBef>
              <a:buSzTx/>
              <a:buNone/>
              <a:defRPr b="1" cap="all">
                <a:solidFill>
                  <a:srgbClr val="E93A54"/>
                </a:solidFill>
                <a:latin typeface="+mn-lt"/>
                <a:ea typeface="+mn-ea"/>
                <a:cs typeface="+mn-cs"/>
                <a:sym typeface="Avenir Next Regular"/>
              </a:defRPr>
            </a:lvl1pPr>
          </a:lstStyle>
          <a:p>
            <a:r>
              <a:t>Heading B</a:t>
            </a:r>
          </a:p>
        </p:txBody>
      </p:sp>
      <p:sp>
        <p:nvSpPr>
          <p:cNvPr id="584" name="Text C"/>
          <p:cNvSpPr txBox="1">
            <a:spLocks noGrp="1"/>
          </p:cNvSpPr>
          <p:nvPr>
            <p:ph type="body" sz="quarter" idx="26"/>
          </p:nvPr>
        </p:nvSpPr>
        <p:spPr>
          <a:xfrm>
            <a:off x="16256739" y="11169426"/>
            <a:ext cx="6302180" cy="1179440"/>
          </a:xfrm>
          <a:prstGeom prst="rect">
            <a:avLst/>
          </a:prstGeom>
        </p:spPr>
        <p:txBody>
          <a:bodyPr anchor="t"/>
          <a:lstStyle>
            <a:lvl1pPr marL="0" indent="0" algn="ctr">
              <a:buSzTx/>
              <a:buNone/>
              <a:defRPr sz="2400"/>
            </a:lvl1pPr>
          </a:lstStyle>
          <a:p>
            <a:r>
              <a:t>Text C</a:t>
            </a:r>
          </a:p>
        </p:txBody>
      </p:sp>
      <p:sp>
        <p:nvSpPr>
          <p:cNvPr id="585" name="Heading C"/>
          <p:cNvSpPr txBox="1">
            <a:spLocks noGrp="1"/>
          </p:cNvSpPr>
          <p:nvPr>
            <p:ph type="body" sz="quarter" idx="27"/>
          </p:nvPr>
        </p:nvSpPr>
        <p:spPr>
          <a:xfrm>
            <a:off x="16256739" y="9772426"/>
            <a:ext cx="6302180" cy="1397001"/>
          </a:xfrm>
          <a:prstGeom prst="rect">
            <a:avLst/>
          </a:prstGeom>
        </p:spPr>
        <p:txBody>
          <a:bodyPr anchor="b"/>
          <a:lstStyle>
            <a:lvl1pPr marL="0" indent="0" algn="ctr">
              <a:lnSpc>
                <a:spcPct val="80000"/>
              </a:lnSpc>
              <a:spcBef>
                <a:spcPts val="0"/>
              </a:spcBef>
              <a:buSzTx/>
              <a:buNone/>
              <a:defRPr b="1" cap="all">
                <a:solidFill>
                  <a:srgbClr val="DA256F"/>
                </a:solidFill>
                <a:latin typeface="+mn-lt"/>
                <a:ea typeface="+mn-ea"/>
                <a:cs typeface="+mn-cs"/>
                <a:sym typeface="Avenir Next Regular"/>
              </a:defRPr>
            </a:lvl1pPr>
          </a:lstStyle>
          <a:p>
            <a:r>
              <a:t>Heading C</a:t>
            </a:r>
          </a:p>
        </p:txBody>
      </p:sp>
      <p:sp>
        <p:nvSpPr>
          <p:cNvPr id="586" name="Placeholder--flatUHD.jpg"/>
          <p:cNvSpPr>
            <a:spLocks noGrp="1"/>
          </p:cNvSpPr>
          <p:nvPr>
            <p:ph type="pic" sz="quarter" idx="28"/>
          </p:nvPr>
        </p:nvSpPr>
        <p:spPr>
          <a:xfrm>
            <a:off x="1046786" y="5128294"/>
            <a:ext cx="7849835" cy="4415533"/>
          </a:xfrm>
          <a:prstGeom prst="rect">
            <a:avLst/>
          </a:prstGeom>
          <a:ln w="114300">
            <a:solidFill>
              <a:srgbClr val="FF8133"/>
            </a:solidFill>
          </a:ln>
        </p:spPr>
        <p:txBody>
          <a:bodyPr lIns="91439" tIns="45719" rIns="91439" bIns="45719" anchor="t">
            <a:noAutofit/>
          </a:bodyPr>
          <a:lstStyle/>
          <a:p>
            <a:endParaRPr/>
          </a:p>
        </p:txBody>
      </p:sp>
      <p:sp>
        <p:nvSpPr>
          <p:cNvPr id="587" name="Placeholder--flatUHD.jpg"/>
          <p:cNvSpPr>
            <a:spLocks noGrp="1"/>
          </p:cNvSpPr>
          <p:nvPr>
            <p:ph type="pic" sz="quarter" idx="29"/>
          </p:nvPr>
        </p:nvSpPr>
        <p:spPr>
          <a:xfrm>
            <a:off x="8267082" y="5128294"/>
            <a:ext cx="7849836" cy="4415533"/>
          </a:xfrm>
          <a:prstGeom prst="rect">
            <a:avLst/>
          </a:prstGeom>
          <a:ln w="114300">
            <a:solidFill>
              <a:srgbClr val="F56042"/>
            </a:solidFill>
          </a:ln>
        </p:spPr>
        <p:txBody>
          <a:bodyPr lIns="91439" tIns="45719" rIns="91439" bIns="45719" anchor="t">
            <a:noAutofit/>
          </a:bodyPr>
          <a:lstStyle/>
          <a:p>
            <a:endParaRPr/>
          </a:p>
        </p:txBody>
      </p:sp>
      <p:sp>
        <p:nvSpPr>
          <p:cNvPr id="588" name="Placeholder--flatUHD.jpg"/>
          <p:cNvSpPr>
            <a:spLocks noGrp="1"/>
          </p:cNvSpPr>
          <p:nvPr>
            <p:ph type="pic" sz="quarter" idx="30"/>
          </p:nvPr>
        </p:nvSpPr>
        <p:spPr>
          <a:xfrm>
            <a:off x="15482912" y="5128294"/>
            <a:ext cx="7849835" cy="4415533"/>
          </a:xfrm>
          <a:prstGeom prst="rect">
            <a:avLst/>
          </a:prstGeom>
          <a:ln w="114300">
            <a:solidFill>
              <a:srgbClr val="E93A54"/>
            </a:solidFill>
          </a:ln>
        </p:spPr>
        <p:txBody>
          <a:bodyPr lIns="91439" tIns="45719" rIns="91439" bIns="45719" anchor="t">
            <a:noAutofit/>
          </a:bodyPr>
          <a:lstStyle/>
          <a:p>
            <a:endParaRPr/>
          </a:p>
        </p:txBody>
      </p:sp>
      <p:sp>
        <p:nvSpPr>
          <p:cNvPr id="589" name="Company / Presentation Name"/>
          <p:cNvSpPr txBox="1">
            <a:spLocks noGrp="1"/>
          </p:cNvSpPr>
          <p:nvPr>
            <p:ph type="body" sz="quarter" idx="31"/>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3 Photo Tall Columns">
    <p:spTree>
      <p:nvGrpSpPr>
        <p:cNvPr id="1" name=""/>
        <p:cNvGrpSpPr/>
        <p:nvPr/>
      </p:nvGrpSpPr>
      <p:grpSpPr>
        <a:xfrm>
          <a:off x="0" y="0"/>
          <a:ext cx="0" cy="0"/>
          <a:chOff x="0" y="0"/>
          <a:chExt cx="0" cy="0"/>
        </a:xfrm>
      </p:grpSpPr>
      <p:sp>
        <p:nvSpPr>
          <p:cNvPr id="596" name="Slide Number"/>
          <p:cNvSpPr txBox="1">
            <a:spLocks noGrp="1"/>
          </p:cNvSpPr>
          <p:nvPr>
            <p:ph type="sldNum" sz="quarter" idx="2"/>
          </p:nvPr>
        </p:nvSpPr>
        <p:spPr>
          <a:xfrm>
            <a:off x="22564129" y="732135"/>
            <a:ext cx="909936" cy="381001"/>
          </a:xfrm>
          <a:prstGeom prst="rect">
            <a:avLst/>
          </a:prstGeom>
        </p:spPr>
        <p:txBody>
          <a:bodyPr/>
          <a:lstStyle/>
          <a:p>
            <a:fld id="{86CB4B4D-7CA3-9044-876B-883B54F8677D}" type="slidenum">
              <a:t>‹#›</a:t>
            </a:fld>
            <a:endParaRPr/>
          </a:p>
        </p:txBody>
      </p:sp>
      <p:sp>
        <p:nvSpPr>
          <p:cNvPr id="597" name="Text A"/>
          <p:cNvSpPr txBox="1">
            <a:spLocks noGrp="1"/>
          </p:cNvSpPr>
          <p:nvPr>
            <p:ph type="body" sz="quarter" idx="21"/>
          </p:nvPr>
        </p:nvSpPr>
        <p:spPr>
          <a:xfrm>
            <a:off x="1822103" y="8775700"/>
            <a:ext cx="6299201" cy="3573165"/>
          </a:xfrm>
          <a:prstGeom prst="rect">
            <a:avLst/>
          </a:prstGeom>
        </p:spPr>
        <p:txBody>
          <a:bodyPr anchor="t"/>
          <a:lstStyle>
            <a:lvl1pPr marL="0" indent="0" algn="ctr">
              <a:buSzTx/>
              <a:buNone/>
              <a:defRPr sz="2400"/>
            </a:lvl1pPr>
          </a:lstStyle>
          <a:p>
            <a:r>
              <a:t>Text A</a:t>
            </a:r>
          </a:p>
        </p:txBody>
      </p:sp>
      <p:sp>
        <p:nvSpPr>
          <p:cNvPr id="598" name="Text B"/>
          <p:cNvSpPr txBox="1">
            <a:spLocks noGrp="1"/>
          </p:cNvSpPr>
          <p:nvPr>
            <p:ph type="body" sz="quarter" idx="22"/>
          </p:nvPr>
        </p:nvSpPr>
        <p:spPr>
          <a:xfrm>
            <a:off x="9040910" y="8775700"/>
            <a:ext cx="6302181" cy="3573165"/>
          </a:xfrm>
          <a:prstGeom prst="rect">
            <a:avLst/>
          </a:prstGeom>
        </p:spPr>
        <p:txBody>
          <a:bodyPr anchor="t"/>
          <a:lstStyle>
            <a:lvl1pPr marL="0" indent="0" algn="ctr">
              <a:buSzTx/>
              <a:buNone/>
              <a:defRPr sz="2400"/>
            </a:lvl1pPr>
          </a:lstStyle>
          <a:p>
            <a:r>
              <a:t>Text B</a:t>
            </a:r>
          </a:p>
        </p:txBody>
      </p:sp>
      <p:sp>
        <p:nvSpPr>
          <p:cNvPr id="599" name="Heading A"/>
          <p:cNvSpPr txBox="1">
            <a:spLocks noGrp="1"/>
          </p:cNvSpPr>
          <p:nvPr>
            <p:ph type="body" sz="quarter" idx="23"/>
          </p:nvPr>
        </p:nvSpPr>
        <p:spPr>
          <a:xfrm>
            <a:off x="1822103" y="7378700"/>
            <a:ext cx="6299201" cy="1397000"/>
          </a:xfrm>
          <a:prstGeom prst="rect">
            <a:avLst/>
          </a:prstGeom>
        </p:spPr>
        <p:txBody>
          <a:bodyPr anchor="b"/>
          <a:lstStyle>
            <a:lvl1pPr marL="0" indent="0" algn="ctr">
              <a:lnSpc>
                <a:spcPct val="80000"/>
              </a:lnSpc>
              <a:spcBef>
                <a:spcPts val="0"/>
              </a:spcBef>
              <a:buSzTx/>
              <a:buNone/>
              <a:defRPr b="1" cap="all">
                <a:solidFill>
                  <a:srgbClr val="F56042"/>
                </a:solidFill>
                <a:latin typeface="+mn-lt"/>
                <a:ea typeface="+mn-ea"/>
                <a:cs typeface="+mn-cs"/>
                <a:sym typeface="Avenir Next Regular"/>
              </a:defRPr>
            </a:lvl1pPr>
          </a:lstStyle>
          <a:p>
            <a:r>
              <a:t>Heading A</a:t>
            </a:r>
          </a:p>
        </p:txBody>
      </p:sp>
      <p:sp>
        <p:nvSpPr>
          <p:cNvPr id="600" name="Heading B"/>
          <p:cNvSpPr txBox="1">
            <a:spLocks noGrp="1"/>
          </p:cNvSpPr>
          <p:nvPr>
            <p:ph type="body" sz="quarter" idx="24"/>
          </p:nvPr>
        </p:nvSpPr>
        <p:spPr>
          <a:xfrm>
            <a:off x="9040910" y="7378700"/>
            <a:ext cx="6302181" cy="1397000"/>
          </a:xfrm>
          <a:prstGeom prst="rect">
            <a:avLst/>
          </a:prstGeom>
        </p:spPr>
        <p:txBody>
          <a:bodyPr anchor="b"/>
          <a:lstStyle>
            <a:lvl1pPr marL="0" indent="0" algn="ctr">
              <a:lnSpc>
                <a:spcPct val="80000"/>
              </a:lnSpc>
              <a:spcBef>
                <a:spcPts val="0"/>
              </a:spcBef>
              <a:buSzTx/>
              <a:buNone/>
              <a:defRPr b="1" cap="all">
                <a:solidFill>
                  <a:srgbClr val="E93A54"/>
                </a:solidFill>
                <a:latin typeface="+mn-lt"/>
                <a:ea typeface="+mn-ea"/>
                <a:cs typeface="+mn-cs"/>
                <a:sym typeface="Avenir Next Regular"/>
              </a:defRPr>
            </a:lvl1pPr>
          </a:lstStyle>
          <a:p>
            <a:r>
              <a:t>Heading B</a:t>
            </a:r>
          </a:p>
        </p:txBody>
      </p:sp>
      <p:sp>
        <p:nvSpPr>
          <p:cNvPr id="601" name="Text C"/>
          <p:cNvSpPr txBox="1">
            <a:spLocks noGrp="1"/>
          </p:cNvSpPr>
          <p:nvPr>
            <p:ph type="body" sz="quarter" idx="25"/>
          </p:nvPr>
        </p:nvSpPr>
        <p:spPr>
          <a:xfrm>
            <a:off x="16256739" y="8775700"/>
            <a:ext cx="6302180" cy="3573165"/>
          </a:xfrm>
          <a:prstGeom prst="rect">
            <a:avLst/>
          </a:prstGeom>
        </p:spPr>
        <p:txBody>
          <a:bodyPr anchor="t"/>
          <a:lstStyle>
            <a:lvl1pPr marL="0" indent="0" algn="ctr">
              <a:buSzTx/>
              <a:buNone/>
              <a:defRPr sz="2400"/>
            </a:lvl1pPr>
          </a:lstStyle>
          <a:p>
            <a:r>
              <a:t>Text C</a:t>
            </a:r>
          </a:p>
        </p:txBody>
      </p:sp>
      <p:sp>
        <p:nvSpPr>
          <p:cNvPr id="602" name="Heading C"/>
          <p:cNvSpPr txBox="1">
            <a:spLocks noGrp="1"/>
          </p:cNvSpPr>
          <p:nvPr>
            <p:ph type="body" sz="quarter" idx="26"/>
          </p:nvPr>
        </p:nvSpPr>
        <p:spPr>
          <a:xfrm>
            <a:off x="16256739" y="7378700"/>
            <a:ext cx="6302180" cy="1397000"/>
          </a:xfrm>
          <a:prstGeom prst="rect">
            <a:avLst/>
          </a:prstGeom>
        </p:spPr>
        <p:txBody>
          <a:bodyPr anchor="b"/>
          <a:lstStyle>
            <a:lvl1pPr marL="0" indent="0" algn="ctr">
              <a:lnSpc>
                <a:spcPct val="80000"/>
              </a:lnSpc>
              <a:spcBef>
                <a:spcPts val="0"/>
              </a:spcBef>
              <a:buSzTx/>
              <a:buNone/>
              <a:defRPr b="1" cap="all">
                <a:solidFill>
                  <a:srgbClr val="DA256F"/>
                </a:solidFill>
                <a:latin typeface="+mn-lt"/>
                <a:ea typeface="+mn-ea"/>
                <a:cs typeface="+mn-cs"/>
                <a:sym typeface="Avenir Next Regular"/>
              </a:defRPr>
            </a:lvl1pPr>
          </a:lstStyle>
          <a:p>
            <a:r>
              <a:t>Heading C</a:t>
            </a:r>
          </a:p>
        </p:txBody>
      </p:sp>
      <p:sp>
        <p:nvSpPr>
          <p:cNvPr id="603" name="Placeholder--flatUHD.jpg"/>
          <p:cNvSpPr>
            <a:spLocks noGrp="1"/>
          </p:cNvSpPr>
          <p:nvPr>
            <p:ph type="pic" sz="quarter" idx="27"/>
          </p:nvPr>
        </p:nvSpPr>
        <p:spPr>
          <a:xfrm>
            <a:off x="636770" y="2273300"/>
            <a:ext cx="8669868" cy="4876800"/>
          </a:xfrm>
          <a:prstGeom prst="rect">
            <a:avLst/>
          </a:prstGeom>
          <a:ln w="114300">
            <a:solidFill>
              <a:srgbClr val="FF8133"/>
            </a:solidFill>
          </a:ln>
        </p:spPr>
        <p:txBody>
          <a:bodyPr lIns="91439" tIns="45719" rIns="91439" bIns="45719" anchor="t">
            <a:noAutofit/>
          </a:bodyPr>
          <a:lstStyle/>
          <a:p>
            <a:endParaRPr/>
          </a:p>
        </p:txBody>
      </p:sp>
      <p:sp>
        <p:nvSpPr>
          <p:cNvPr id="604" name="Placeholder--flatUHD.jpg"/>
          <p:cNvSpPr>
            <a:spLocks noGrp="1"/>
          </p:cNvSpPr>
          <p:nvPr>
            <p:ph type="pic" sz="quarter" idx="28"/>
          </p:nvPr>
        </p:nvSpPr>
        <p:spPr>
          <a:xfrm>
            <a:off x="7857066" y="2273300"/>
            <a:ext cx="8669868" cy="4876800"/>
          </a:xfrm>
          <a:prstGeom prst="rect">
            <a:avLst/>
          </a:prstGeom>
          <a:ln w="114300">
            <a:solidFill>
              <a:srgbClr val="F56042"/>
            </a:solidFill>
          </a:ln>
        </p:spPr>
        <p:txBody>
          <a:bodyPr lIns="91439" tIns="45719" rIns="91439" bIns="45719" anchor="t">
            <a:noAutofit/>
          </a:bodyPr>
          <a:lstStyle/>
          <a:p>
            <a:endParaRPr/>
          </a:p>
        </p:txBody>
      </p:sp>
      <p:sp>
        <p:nvSpPr>
          <p:cNvPr id="605" name="Placeholder--flatUHD.jpg"/>
          <p:cNvSpPr>
            <a:spLocks noGrp="1"/>
          </p:cNvSpPr>
          <p:nvPr>
            <p:ph type="pic" sz="quarter" idx="29"/>
          </p:nvPr>
        </p:nvSpPr>
        <p:spPr>
          <a:xfrm>
            <a:off x="15072895" y="2273300"/>
            <a:ext cx="8669868" cy="4876800"/>
          </a:xfrm>
          <a:prstGeom prst="rect">
            <a:avLst/>
          </a:prstGeom>
          <a:ln w="114300">
            <a:solidFill>
              <a:srgbClr val="E93A54"/>
            </a:solidFill>
          </a:ln>
        </p:spPr>
        <p:txBody>
          <a:bodyPr lIns="91439" tIns="45719" rIns="91439" bIns="45719" anchor="t">
            <a:noAutofit/>
          </a:bodyPr>
          <a:lstStyle/>
          <a:p>
            <a:endParaRPr/>
          </a:p>
        </p:txBody>
      </p:sp>
      <p:sp>
        <p:nvSpPr>
          <p:cNvPr id="606" name="Company / Presentation Name"/>
          <p:cNvSpPr txBox="1">
            <a:spLocks noGrp="1"/>
          </p:cNvSpPr>
          <p:nvPr>
            <p:ph type="body" sz="quarter" idx="30"/>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Title &amp; Subtitle">
    <p:spTree>
      <p:nvGrpSpPr>
        <p:cNvPr id="1" name=""/>
        <p:cNvGrpSpPr/>
        <p:nvPr/>
      </p:nvGrpSpPr>
      <p:grpSpPr>
        <a:xfrm>
          <a:off x="0" y="0"/>
          <a:ext cx="0" cy="0"/>
          <a:chOff x="0" y="0"/>
          <a:chExt cx="0" cy="0"/>
        </a:xfrm>
      </p:grpSpPr>
      <p:sp>
        <p:nvSpPr>
          <p:cNvPr id="63" name="Rectangle"/>
          <p:cNvSpPr/>
          <p:nvPr/>
        </p:nvSpPr>
        <p:spPr>
          <a:xfrm>
            <a:off x="0" y="1819870"/>
            <a:ext cx="24383999" cy="11896130"/>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64"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65" name="Title Text"/>
          <p:cNvSpPr txBox="1">
            <a:spLocks noGrp="1"/>
          </p:cNvSpPr>
          <p:nvPr>
            <p:ph type="title"/>
          </p:nvPr>
        </p:nvSpPr>
        <p:spPr>
          <a:xfrm>
            <a:off x="1367135" y="7381802"/>
            <a:ext cx="20739795" cy="4967063"/>
          </a:xfrm>
          <a:prstGeom prst="rect">
            <a:avLst/>
          </a:prstGeom>
        </p:spPr>
        <p:txBody>
          <a:bodyPr/>
          <a:lstStyle>
            <a:lvl1pPr>
              <a:defRPr sz="9600">
                <a:solidFill>
                  <a:srgbClr val="FFFFFF"/>
                </a:solidFill>
              </a:defRPr>
            </a:lvl1pPr>
          </a:lstStyle>
          <a:p>
            <a:r>
              <a:t>Title Text</a:t>
            </a:r>
          </a:p>
        </p:txBody>
      </p:sp>
      <p:sp>
        <p:nvSpPr>
          <p:cNvPr id="66" name="Body Level One…"/>
          <p:cNvSpPr txBox="1">
            <a:spLocks noGrp="1"/>
          </p:cNvSpPr>
          <p:nvPr>
            <p:ph type="body" sz="quarter" idx="1"/>
          </p:nvPr>
        </p:nvSpPr>
        <p:spPr>
          <a:xfrm>
            <a:off x="1367135" y="5222178"/>
            <a:ext cx="20739795" cy="2273367"/>
          </a:xfrm>
          <a:prstGeom prst="rect">
            <a:avLst/>
          </a:prstGeom>
        </p:spPr>
        <p:txBody>
          <a:bodyPr anchor="b"/>
          <a:lstStyle>
            <a:lvl1pPr marL="0" indent="0">
              <a:spcBef>
                <a:spcPts val="0"/>
              </a:spcBef>
              <a:buSzTx/>
              <a:buNone/>
              <a:defRPr cap="all">
                <a:solidFill>
                  <a:srgbClr val="FFFFFF"/>
                </a:solidFill>
              </a:defRPr>
            </a:lvl1pPr>
            <a:lvl2pPr marL="0" indent="228600">
              <a:spcBef>
                <a:spcPts val="0"/>
              </a:spcBef>
              <a:buSzTx/>
              <a:buNone/>
              <a:defRPr cap="all">
                <a:solidFill>
                  <a:srgbClr val="FFFFFF"/>
                </a:solidFill>
              </a:defRPr>
            </a:lvl2pPr>
            <a:lvl3pPr marL="0" indent="457200">
              <a:spcBef>
                <a:spcPts val="0"/>
              </a:spcBef>
              <a:buSzTx/>
              <a:buNone/>
              <a:defRPr cap="all">
                <a:solidFill>
                  <a:srgbClr val="FFFFFF"/>
                </a:solidFill>
              </a:defRPr>
            </a:lvl3pPr>
            <a:lvl4pPr marL="0" indent="685800">
              <a:spcBef>
                <a:spcPts val="0"/>
              </a:spcBef>
              <a:buSzTx/>
              <a:buNone/>
              <a:defRPr cap="all">
                <a:solidFill>
                  <a:srgbClr val="FFFFFF"/>
                </a:solidFill>
              </a:defRPr>
            </a:lvl4pPr>
            <a:lvl5pPr marL="0" indent="914400">
              <a:spcBef>
                <a:spcPts val="0"/>
              </a:spcBef>
              <a:buSzTx/>
              <a:buNone/>
              <a:defRPr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8" name="Company / Presentation Name"/>
          <p:cNvSpPr txBox="1">
            <a:spLocks noGrp="1"/>
          </p:cNvSpPr>
          <p:nvPr>
            <p:ph type="body" sz="quarter" idx="21"/>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ection Title &amp; Subtitle - Layered">
    <p:spTree>
      <p:nvGrpSpPr>
        <p:cNvPr id="1" name=""/>
        <p:cNvGrpSpPr/>
        <p:nvPr/>
      </p:nvGrpSpPr>
      <p:grpSpPr>
        <a:xfrm>
          <a:off x="0" y="0"/>
          <a:ext cx="0" cy="0"/>
          <a:chOff x="0" y="0"/>
          <a:chExt cx="0" cy="0"/>
        </a:xfrm>
      </p:grpSpPr>
      <p:sp>
        <p:nvSpPr>
          <p:cNvPr id="75" name="Rectangle"/>
          <p:cNvSpPr/>
          <p:nvPr/>
        </p:nvSpPr>
        <p:spPr>
          <a:xfrm>
            <a:off x="0" y="1819870"/>
            <a:ext cx="24383999" cy="11896130"/>
          </a:xfrm>
          <a:prstGeom prst="rect">
            <a:avLst/>
          </a:prstGeom>
          <a:gradFill>
            <a:gsLst>
              <a:gs pos="0">
                <a:srgbClr val="FF8531">
                  <a:alpha val="95000"/>
                </a:srgbClr>
              </a:gs>
              <a:gs pos="100000">
                <a:srgbClr val="D90258">
                  <a:alpha val="85000"/>
                </a:srgbClr>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76"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77" name="Title Text"/>
          <p:cNvSpPr txBox="1">
            <a:spLocks noGrp="1"/>
          </p:cNvSpPr>
          <p:nvPr>
            <p:ph type="title"/>
          </p:nvPr>
        </p:nvSpPr>
        <p:spPr>
          <a:xfrm>
            <a:off x="1367135" y="7381802"/>
            <a:ext cx="20739795" cy="4967064"/>
          </a:xfrm>
          <a:prstGeom prst="rect">
            <a:avLst/>
          </a:prstGeom>
        </p:spPr>
        <p:txBody>
          <a:bodyPr/>
          <a:lstStyle>
            <a:lvl1pPr>
              <a:defRPr sz="9600">
                <a:solidFill>
                  <a:srgbClr val="FFFFFF"/>
                </a:solidFill>
              </a:defRPr>
            </a:lvl1pPr>
          </a:lstStyle>
          <a:p>
            <a:r>
              <a:t>Title Text</a:t>
            </a:r>
          </a:p>
        </p:txBody>
      </p:sp>
      <p:sp>
        <p:nvSpPr>
          <p:cNvPr id="78" name="Body Level One…"/>
          <p:cNvSpPr txBox="1">
            <a:spLocks noGrp="1"/>
          </p:cNvSpPr>
          <p:nvPr>
            <p:ph type="body" sz="quarter" idx="1"/>
          </p:nvPr>
        </p:nvSpPr>
        <p:spPr>
          <a:xfrm>
            <a:off x="1367135" y="5222178"/>
            <a:ext cx="20739795" cy="2273367"/>
          </a:xfrm>
          <a:prstGeom prst="rect">
            <a:avLst/>
          </a:prstGeom>
        </p:spPr>
        <p:txBody>
          <a:bodyPr anchor="b"/>
          <a:lstStyle>
            <a:lvl1pPr marL="0" indent="0">
              <a:spcBef>
                <a:spcPts val="0"/>
              </a:spcBef>
              <a:buSzTx/>
              <a:buNone/>
              <a:defRPr cap="all">
                <a:solidFill>
                  <a:srgbClr val="FFFFFF"/>
                </a:solidFill>
              </a:defRPr>
            </a:lvl1pPr>
            <a:lvl2pPr marL="0" indent="228600">
              <a:spcBef>
                <a:spcPts val="0"/>
              </a:spcBef>
              <a:buSzTx/>
              <a:buNone/>
              <a:defRPr cap="all">
                <a:solidFill>
                  <a:srgbClr val="FFFFFF"/>
                </a:solidFill>
              </a:defRPr>
            </a:lvl2pPr>
            <a:lvl3pPr marL="0" indent="457200">
              <a:spcBef>
                <a:spcPts val="0"/>
              </a:spcBef>
              <a:buSzTx/>
              <a:buNone/>
              <a:defRPr cap="all">
                <a:solidFill>
                  <a:srgbClr val="FFFFFF"/>
                </a:solidFill>
              </a:defRPr>
            </a:lvl3pPr>
            <a:lvl4pPr marL="0" indent="685800">
              <a:spcBef>
                <a:spcPts val="0"/>
              </a:spcBef>
              <a:buSzTx/>
              <a:buNone/>
              <a:defRPr cap="all">
                <a:solidFill>
                  <a:srgbClr val="FFFFFF"/>
                </a:solidFill>
              </a:defRPr>
            </a:lvl4pPr>
            <a:lvl5pPr marL="0" indent="914400">
              <a:spcBef>
                <a:spcPts val="0"/>
              </a:spcBef>
              <a:buSzTx/>
              <a:buNone/>
              <a:defRPr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0" name="Placeholder--transNeutralUHD.png"/>
          <p:cNvSpPr>
            <a:spLocks noGrp="1"/>
          </p:cNvSpPr>
          <p:nvPr>
            <p:ph type="pic" idx="21"/>
          </p:nvPr>
        </p:nvSpPr>
        <p:spPr>
          <a:xfrm>
            <a:off x="0" y="913127"/>
            <a:ext cx="24384001" cy="13716001"/>
          </a:xfrm>
          <a:prstGeom prst="rect">
            <a:avLst/>
          </a:prstGeom>
        </p:spPr>
        <p:txBody>
          <a:bodyPr lIns="91439" tIns="45719" rIns="91439" bIns="45719" anchor="t">
            <a:noAutofit/>
          </a:bodyPr>
          <a:lstStyle/>
          <a:p>
            <a:endParaRPr/>
          </a:p>
        </p:txBody>
      </p:sp>
      <p:sp>
        <p:nvSpPr>
          <p:cNvPr id="81" name="NOTE: Send Photo to Back (Arrange &gt; Send to Back) to layer behind the Gradient.  Delete this object when done."/>
          <p:cNvSpPr>
            <a:spLocks noGrp="1"/>
          </p:cNvSpPr>
          <p:nvPr>
            <p:ph type="body" sz="quarter" idx="22"/>
          </p:nvPr>
        </p:nvSpPr>
        <p:spPr>
          <a:xfrm>
            <a:off x="18460063" y="663055"/>
            <a:ext cx="3615118" cy="3615117"/>
          </a:xfrm>
          <a:prstGeom prst="ellipse">
            <a:avLst/>
          </a:prstGeom>
          <a:solidFill>
            <a:srgbClr val="000000"/>
          </a:solidFill>
          <a:ln w="63500">
            <a:solidFill>
              <a:srgbClr val="FFA734"/>
            </a:solidFill>
          </a:ln>
        </p:spPr>
        <p:txBody>
          <a:bodyPr lIns="342900" tIns="342900" rIns="342900" bIns="342900">
            <a:noAutofit/>
          </a:bodyPr>
          <a:lstStyle/>
          <a:p>
            <a:pPr marL="0" indent="0" algn="ctr">
              <a:lnSpc>
                <a:spcPct val="100000"/>
              </a:lnSpc>
              <a:spcBef>
                <a:spcPts val="0"/>
              </a:spcBef>
              <a:buSzTx/>
              <a:buNone/>
              <a:defRPr sz="1800" cap="all">
                <a:solidFill>
                  <a:srgbClr val="FFFFFF"/>
                </a:solidFill>
                <a:latin typeface="Avenir Next Demi Bold"/>
                <a:ea typeface="Avenir Next Demi Bold"/>
                <a:cs typeface="Avenir Next Demi Bold"/>
                <a:sym typeface="Avenir Next Demi Bold"/>
              </a:defRPr>
            </a:pPr>
            <a:r>
              <a:rPr sz="2400" b="1">
                <a:latin typeface="+mn-lt"/>
                <a:ea typeface="+mn-ea"/>
                <a:cs typeface="+mn-cs"/>
                <a:sym typeface="Avenir Next Regular"/>
              </a:rPr>
              <a:t>NOTE:</a:t>
            </a:r>
            <a:br>
              <a:rPr sz="2400" b="1">
                <a:latin typeface="+mn-lt"/>
                <a:ea typeface="+mn-ea"/>
                <a:cs typeface="+mn-cs"/>
                <a:sym typeface="Avenir Next Regular"/>
              </a:rPr>
            </a:br>
            <a:r>
              <a:rPr sz="1600" b="1">
                <a:solidFill>
                  <a:srgbClr val="FFA734"/>
                </a:solidFill>
                <a:latin typeface="+mn-lt"/>
                <a:ea typeface="+mn-ea"/>
                <a:cs typeface="+mn-cs"/>
                <a:sym typeface="Avenir Next Regular"/>
              </a:rPr>
              <a:t>Send Photo to Back</a:t>
            </a:r>
            <a:r>
              <a:rPr sz="1600"/>
              <a:t> (Arrange &gt; Send to Back) to layer behind the Gradient.  Delete this object when done.</a:t>
            </a:r>
          </a:p>
        </p:txBody>
      </p:sp>
      <p:sp>
        <p:nvSpPr>
          <p:cNvPr id="82" name="Company / Presentation Name"/>
          <p:cNvSpPr txBox="1">
            <a:spLocks noGrp="1"/>
          </p:cNvSpPr>
          <p:nvPr>
            <p:ph type="body" sz="quarter" idx="23"/>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Numbered Section Title &amp; Subtitle">
    <p:spTree>
      <p:nvGrpSpPr>
        <p:cNvPr id="1" name=""/>
        <p:cNvGrpSpPr/>
        <p:nvPr/>
      </p:nvGrpSpPr>
      <p:grpSpPr>
        <a:xfrm>
          <a:off x="0" y="0"/>
          <a:ext cx="0" cy="0"/>
          <a:chOff x="0" y="0"/>
          <a:chExt cx="0" cy="0"/>
        </a:xfrm>
      </p:grpSpPr>
      <p:sp>
        <p:nvSpPr>
          <p:cNvPr id="89" name="Rectangle"/>
          <p:cNvSpPr/>
          <p:nvPr/>
        </p:nvSpPr>
        <p:spPr>
          <a:xfrm>
            <a:off x="0" y="1819870"/>
            <a:ext cx="24383999" cy="11896130"/>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90"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91" name="Title Text"/>
          <p:cNvSpPr txBox="1">
            <a:spLocks noGrp="1"/>
          </p:cNvSpPr>
          <p:nvPr>
            <p:ph type="title"/>
          </p:nvPr>
        </p:nvSpPr>
        <p:spPr>
          <a:xfrm>
            <a:off x="5990029" y="7374496"/>
            <a:ext cx="16116902" cy="2281010"/>
          </a:xfrm>
          <a:prstGeom prst="rect">
            <a:avLst/>
          </a:prstGeom>
        </p:spPr>
        <p:txBody>
          <a:bodyPr/>
          <a:lstStyle>
            <a:lvl1pPr>
              <a:defRPr sz="9600">
                <a:solidFill>
                  <a:srgbClr val="FFFFFF"/>
                </a:solidFill>
              </a:defRPr>
            </a:lvl1pPr>
          </a:lstStyle>
          <a:p>
            <a:r>
              <a:rPr dirty="0"/>
              <a:t>Title Text</a:t>
            </a:r>
          </a:p>
        </p:txBody>
      </p:sp>
      <p:sp>
        <p:nvSpPr>
          <p:cNvPr id="92" name="Body Level One…"/>
          <p:cNvSpPr txBox="1">
            <a:spLocks noGrp="1"/>
          </p:cNvSpPr>
          <p:nvPr>
            <p:ph type="body" sz="quarter" idx="1"/>
          </p:nvPr>
        </p:nvSpPr>
        <p:spPr>
          <a:xfrm>
            <a:off x="5990029" y="6061821"/>
            <a:ext cx="10248011" cy="1422416"/>
          </a:xfrm>
          <a:prstGeom prst="rect">
            <a:avLst/>
          </a:prstGeom>
        </p:spPr>
        <p:txBody>
          <a:bodyPr anchor="b"/>
          <a:lstStyle>
            <a:lvl1pPr marL="0" indent="0">
              <a:spcBef>
                <a:spcPts val="0"/>
              </a:spcBef>
              <a:buSzTx/>
              <a:buNone/>
              <a:defRPr cap="all">
                <a:solidFill>
                  <a:srgbClr val="FFFFFF"/>
                </a:solidFill>
              </a:defRPr>
            </a:lvl1pPr>
            <a:lvl2pPr marL="0" indent="228600">
              <a:spcBef>
                <a:spcPts val="0"/>
              </a:spcBef>
              <a:buSzTx/>
              <a:buNone/>
              <a:defRPr cap="all">
                <a:solidFill>
                  <a:srgbClr val="FFFFFF"/>
                </a:solidFill>
              </a:defRPr>
            </a:lvl2pPr>
            <a:lvl3pPr marL="0" indent="457200">
              <a:spcBef>
                <a:spcPts val="0"/>
              </a:spcBef>
              <a:buSzTx/>
              <a:buNone/>
              <a:defRPr cap="all">
                <a:solidFill>
                  <a:srgbClr val="FFFFFF"/>
                </a:solidFill>
              </a:defRPr>
            </a:lvl3pPr>
            <a:lvl4pPr marL="0" indent="685800">
              <a:spcBef>
                <a:spcPts val="0"/>
              </a:spcBef>
              <a:buSzTx/>
              <a:buNone/>
              <a:defRPr cap="all">
                <a:solidFill>
                  <a:srgbClr val="FFFFFF"/>
                </a:solidFill>
              </a:defRPr>
            </a:lvl4pPr>
            <a:lvl5pPr marL="0" indent="914400">
              <a:spcBef>
                <a:spcPts val="0"/>
              </a:spcBef>
              <a:buSzTx/>
              <a:buNone/>
              <a:defRPr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4" name="8"/>
          <p:cNvSpPr txBox="1">
            <a:spLocks noGrp="1"/>
          </p:cNvSpPr>
          <p:nvPr>
            <p:ph type="body" sz="quarter" idx="21"/>
          </p:nvPr>
        </p:nvSpPr>
        <p:spPr>
          <a:xfrm>
            <a:off x="2291130" y="4690668"/>
            <a:ext cx="3016449" cy="6696400"/>
          </a:xfrm>
          <a:prstGeom prst="rect">
            <a:avLst/>
          </a:prstGeom>
        </p:spPr>
        <p:txBody>
          <a:bodyPr wrap="none" lIns="14449" tIns="14449" rIns="14449" bIns="14449">
            <a:spAutoFit/>
          </a:bodyPr>
          <a:lstStyle>
            <a:lvl1pPr marL="0" indent="0" defTabSz="457200">
              <a:lnSpc>
                <a:spcPct val="100000"/>
              </a:lnSpc>
              <a:spcBef>
                <a:spcPts val="0"/>
              </a:spcBef>
              <a:buSzTx/>
              <a:buNone/>
              <a:defRPr sz="38400">
                <a:solidFill>
                  <a:srgbClr val="FFFFFF"/>
                </a:solidFill>
                <a:latin typeface="Avenir Next Demi Bold"/>
                <a:ea typeface="Avenir Next Demi Bold"/>
                <a:cs typeface="Avenir Next Demi Bold"/>
                <a:sym typeface="Avenir Next Demi Bold"/>
              </a:defRPr>
            </a:lvl1pPr>
          </a:lstStyle>
          <a:p>
            <a:r>
              <a:t>8</a:t>
            </a:r>
          </a:p>
        </p:txBody>
      </p:sp>
      <p:sp>
        <p:nvSpPr>
          <p:cNvPr id="95" name="№"/>
          <p:cNvSpPr txBox="1"/>
          <p:nvPr/>
        </p:nvSpPr>
        <p:spPr>
          <a:xfrm>
            <a:off x="1367135" y="6422583"/>
            <a:ext cx="923996" cy="1070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4449" tIns="14449" rIns="14449" bIns="14449" anchor="ctr">
            <a:spAutoFit/>
          </a:bodyPr>
          <a:lstStyle>
            <a:lvl1pPr algn="r" defTabSz="457200">
              <a:defRPr sz="6000">
                <a:solidFill>
                  <a:srgbClr val="FFFFFF"/>
                </a:solidFill>
                <a:latin typeface="Avenir Next Demi Bold"/>
                <a:ea typeface="Avenir Next Demi Bold"/>
                <a:cs typeface="Avenir Next Demi Bold"/>
                <a:sym typeface="Avenir Next Demi Bold"/>
              </a:defRPr>
            </a:lvl1pPr>
          </a:lstStyle>
          <a:p>
            <a:r>
              <a:t>№</a:t>
            </a:r>
          </a:p>
        </p:txBody>
      </p:sp>
      <p:sp>
        <p:nvSpPr>
          <p:cNvPr id="96" name="Company / Presentation Name"/>
          <p:cNvSpPr txBox="1">
            <a:spLocks noGrp="1"/>
          </p:cNvSpPr>
          <p:nvPr>
            <p:ph type="body" sz="quarter" idx="22"/>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03" name="Rectangle"/>
          <p:cNvSpPr/>
          <p:nvPr/>
        </p:nvSpPr>
        <p:spPr>
          <a:xfrm>
            <a:off x="0" y="1819870"/>
            <a:ext cx="24383999" cy="11896130"/>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104"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105" name="Title Text"/>
          <p:cNvSpPr txBox="1">
            <a:spLocks noGrp="1"/>
          </p:cNvSpPr>
          <p:nvPr>
            <p:ph type="title"/>
          </p:nvPr>
        </p:nvSpPr>
        <p:spPr>
          <a:xfrm>
            <a:off x="1367135" y="4589960"/>
            <a:ext cx="20739795" cy="6355951"/>
          </a:xfrm>
          <a:prstGeom prst="rect">
            <a:avLst/>
          </a:prstGeom>
        </p:spPr>
        <p:txBody>
          <a:bodyPr anchor="ctr"/>
          <a:lstStyle>
            <a:lvl1pPr>
              <a:defRPr sz="9600">
                <a:solidFill>
                  <a:srgbClr val="FFFFFF"/>
                </a:solidFill>
              </a:defRPr>
            </a:lvl1pPr>
          </a:lstStyle>
          <a:p>
            <a:r>
              <a:t>Title Text</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7" name="Company / Presentation Name"/>
          <p:cNvSpPr txBox="1">
            <a:spLocks noGrp="1"/>
          </p:cNvSpPr>
          <p:nvPr>
            <p:ph type="body" sz="quarter" idx="21"/>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 Agenda">
    <p:spTree>
      <p:nvGrpSpPr>
        <p:cNvPr id="1" name=""/>
        <p:cNvGrpSpPr/>
        <p:nvPr/>
      </p:nvGrpSpPr>
      <p:grpSpPr>
        <a:xfrm>
          <a:off x="0" y="0"/>
          <a:ext cx="0" cy="0"/>
          <a:chOff x="0" y="0"/>
          <a:chExt cx="0" cy="0"/>
        </a:xfrm>
      </p:grpSpPr>
      <p:sp>
        <p:nvSpPr>
          <p:cNvPr id="114" name="Rectangle"/>
          <p:cNvSpPr/>
          <p:nvPr/>
        </p:nvSpPr>
        <p:spPr>
          <a:xfrm>
            <a:off x="0" y="1819870"/>
            <a:ext cx="24383999" cy="11896130"/>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115"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116" name="Title Text"/>
          <p:cNvSpPr txBox="1">
            <a:spLocks noGrp="1"/>
          </p:cNvSpPr>
          <p:nvPr>
            <p:ph type="title"/>
          </p:nvPr>
        </p:nvSpPr>
        <p:spPr>
          <a:xfrm>
            <a:off x="1367135" y="5222178"/>
            <a:ext cx="6773566" cy="3903862"/>
          </a:xfrm>
          <a:prstGeom prst="rect">
            <a:avLst/>
          </a:prstGeom>
        </p:spPr>
        <p:txBody>
          <a:bodyPr/>
          <a:lstStyle>
            <a:lvl1pPr>
              <a:defRPr>
                <a:solidFill>
                  <a:srgbClr val="FFFFFF"/>
                </a:solidFill>
              </a:defRPr>
            </a:lvl1pPr>
          </a:lstStyle>
          <a:p>
            <a:r>
              <a:t>Title Text</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8" name="CapLine Header Element"/>
          <p:cNvSpPr txBox="1">
            <a:spLocks noGrp="1"/>
          </p:cNvSpPr>
          <p:nvPr>
            <p:ph type="body" sz="quarter" idx="21"/>
          </p:nvPr>
        </p:nvSpPr>
        <p:spPr>
          <a:xfrm>
            <a:off x="1367135" y="4891420"/>
            <a:ext cx="3530601" cy="444501"/>
          </a:xfrm>
          <a:prstGeom prst="rect">
            <a:avLst/>
          </a:prstGeom>
        </p:spPr>
        <p:txBody>
          <a:bodyPr wrap="none" anchor="b">
            <a:spAutoFit/>
          </a:bodyPr>
          <a:lstStyle>
            <a:lvl1pPr marL="0" indent="25400">
              <a:lnSpc>
                <a:spcPct val="100000"/>
              </a:lnSpc>
              <a:spcBef>
                <a:spcPts val="0"/>
              </a:spcBef>
              <a:buSzTx/>
              <a:buNone/>
              <a:defRPr sz="2000" cap="all">
                <a:solidFill>
                  <a:srgbClr val="FFFFFF"/>
                </a:solidFill>
                <a:latin typeface="Avenir Next Demi Bold"/>
                <a:ea typeface="Avenir Next Demi Bold"/>
                <a:cs typeface="Avenir Next Demi Bold"/>
                <a:sym typeface="Avenir Next Demi Bold"/>
              </a:defRPr>
            </a:lvl1pPr>
          </a:lstStyle>
          <a:p>
            <a:r>
              <a:t>CapLine Header Element</a:t>
            </a:r>
          </a:p>
        </p:txBody>
      </p:sp>
      <p:sp>
        <p:nvSpPr>
          <p:cNvPr id="119" name="8:00 - 8:30"/>
          <p:cNvSpPr txBox="1">
            <a:spLocks noGrp="1"/>
          </p:cNvSpPr>
          <p:nvPr>
            <p:ph type="body" sz="quarter" idx="22"/>
          </p:nvPr>
        </p:nvSpPr>
        <p:spPr>
          <a:xfrm>
            <a:off x="10591004" y="3187005"/>
            <a:ext cx="3556001" cy="939801"/>
          </a:xfrm>
          <a:prstGeom prst="rect">
            <a:avLst/>
          </a:prstGeom>
        </p:spPr>
        <p:txBody>
          <a:bodyPr anchor="t">
            <a:spAutoFit/>
          </a:bodyPr>
          <a:lstStyle>
            <a:lvl1pPr marL="0" indent="0">
              <a:lnSpc>
                <a:spcPct val="70000"/>
              </a:lnSpc>
              <a:spcBef>
                <a:spcPts val="0"/>
              </a:spcBef>
              <a:buSzTx/>
              <a:buNone/>
              <a:defRPr sz="4800" b="1" cap="all" spc="-192">
                <a:solidFill>
                  <a:srgbClr val="FFFFFF"/>
                </a:solidFill>
                <a:latin typeface="+mn-lt"/>
                <a:ea typeface="+mn-ea"/>
                <a:cs typeface="+mn-cs"/>
                <a:sym typeface="Avenir Next Regular"/>
              </a:defRPr>
            </a:lvl1pPr>
          </a:lstStyle>
          <a:p>
            <a:r>
              <a:t>8:00 - 8:30</a:t>
            </a:r>
          </a:p>
        </p:txBody>
      </p:sp>
      <p:sp>
        <p:nvSpPr>
          <p:cNvPr id="120" name="Session Name…"/>
          <p:cNvSpPr txBox="1">
            <a:spLocks noGrp="1"/>
          </p:cNvSpPr>
          <p:nvPr>
            <p:ph type="body" sz="quarter" idx="23"/>
          </p:nvPr>
        </p:nvSpPr>
        <p:spPr>
          <a:xfrm>
            <a:off x="14601972" y="3187005"/>
            <a:ext cx="7504958" cy="1498601"/>
          </a:xfrm>
          <a:prstGeom prst="rect">
            <a:avLst/>
          </a:prstGeom>
        </p:spPr>
        <p:txBody>
          <a:bodyPr anchor="t">
            <a:spAutoFit/>
          </a:bodyPr>
          <a:lstStyle/>
          <a:p>
            <a:pPr marL="0" indent="0">
              <a:lnSpc>
                <a:spcPct val="80000"/>
              </a:lnSpc>
              <a:spcBef>
                <a:spcPts val="400"/>
              </a:spcBef>
              <a:buSzTx/>
              <a:buNone/>
              <a:defRPr sz="2800" cap="all" spc="55">
                <a:solidFill>
                  <a:srgbClr val="FFFFFF"/>
                </a:solidFill>
                <a:latin typeface="Avenir Next Demi Bold"/>
                <a:ea typeface="Avenir Next Demi Bold"/>
                <a:cs typeface="Avenir Next Demi Bold"/>
                <a:sym typeface="Avenir Next Demi Bold"/>
              </a:defRPr>
            </a:pPr>
            <a:r>
              <a:t>Session Name</a:t>
            </a:r>
          </a:p>
          <a:p>
            <a:pPr marL="0" indent="0">
              <a:spcBef>
                <a:spcPts val="1800"/>
              </a:spcBef>
              <a:buSzTx/>
              <a:buNone/>
              <a:defRPr sz="2000">
                <a:solidFill>
                  <a:srgbClr val="FFFFFF"/>
                </a:solidFill>
                <a:latin typeface="+mn-lt"/>
                <a:ea typeface="+mn-ea"/>
                <a:cs typeface="+mn-cs"/>
                <a:sym typeface="Avenir Next Regular"/>
              </a:defRPr>
            </a:pPr>
            <a:r>
              <a:t>Session Description Nullam quis risus eget urna mollis ornare vel eu leo. Duis mollis, est non commodo luctus, nisi erat porttitor ligula, eget lacinia odio sem nec elit.</a:t>
            </a:r>
          </a:p>
        </p:txBody>
      </p:sp>
      <p:sp>
        <p:nvSpPr>
          <p:cNvPr id="121" name="8:30 - 9:00"/>
          <p:cNvSpPr txBox="1">
            <a:spLocks noGrp="1"/>
          </p:cNvSpPr>
          <p:nvPr>
            <p:ph type="body" sz="quarter" idx="24"/>
          </p:nvPr>
        </p:nvSpPr>
        <p:spPr>
          <a:xfrm>
            <a:off x="10591004" y="5085675"/>
            <a:ext cx="3556001" cy="939801"/>
          </a:xfrm>
          <a:prstGeom prst="rect">
            <a:avLst/>
          </a:prstGeom>
        </p:spPr>
        <p:txBody>
          <a:bodyPr anchor="t">
            <a:spAutoFit/>
          </a:bodyPr>
          <a:lstStyle>
            <a:lvl1pPr marL="0" indent="0">
              <a:lnSpc>
                <a:spcPct val="70000"/>
              </a:lnSpc>
              <a:spcBef>
                <a:spcPts val="0"/>
              </a:spcBef>
              <a:buSzTx/>
              <a:buNone/>
              <a:defRPr sz="4800" b="1" cap="all" spc="-192">
                <a:solidFill>
                  <a:srgbClr val="FFFFFF"/>
                </a:solidFill>
                <a:latin typeface="+mn-lt"/>
                <a:ea typeface="+mn-ea"/>
                <a:cs typeface="+mn-cs"/>
                <a:sym typeface="Avenir Next Regular"/>
              </a:defRPr>
            </a:lvl1pPr>
          </a:lstStyle>
          <a:p>
            <a:r>
              <a:t>8:30 - 9:00</a:t>
            </a:r>
          </a:p>
        </p:txBody>
      </p:sp>
      <p:sp>
        <p:nvSpPr>
          <p:cNvPr id="122" name="Session Name…"/>
          <p:cNvSpPr txBox="1">
            <a:spLocks noGrp="1"/>
          </p:cNvSpPr>
          <p:nvPr>
            <p:ph type="body" sz="quarter" idx="25"/>
          </p:nvPr>
        </p:nvSpPr>
        <p:spPr>
          <a:xfrm>
            <a:off x="14601972" y="5085675"/>
            <a:ext cx="7504958" cy="1498601"/>
          </a:xfrm>
          <a:prstGeom prst="rect">
            <a:avLst/>
          </a:prstGeom>
        </p:spPr>
        <p:txBody>
          <a:bodyPr anchor="t">
            <a:spAutoFit/>
          </a:bodyPr>
          <a:lstStyle/>
          <a:p>
            <a:pPr marL="0" indent="0">
              <a:lnSpc>
                <a:spcPct val="80000"/>
              </a:lnSpc>
              <a:spcBef>
                <a:spcPts val="400"/>
              </a:spcBef>
              <a:buSzTx/>
              <a:buNone/>
              <a:defRPr sz="2800" cap="all" spc="55">
                <a:solidFill>
                  <a:srgbClr val="FFFFFF"/>
                </a:solidFill>
                <a:latin typeface="Avenir Next Demi Bold"/>
                <a:ea typeface="Avenir Next Demi Bold"/>
                <a:cs typeface="Avenir Next Demi Bold"/>
                <a:sym typeface="Avenir Next Demi Bold"/>
              </a:defRPr>
            </a:pPr>
            <a:r>
              <a:t>Session Name</a:t>
            </a:r>
          </a:p>
          <a:p>
            <a:pPr marL="0" indent="0">
              <a:spcBef>
                <a:spcPts val="1800"/>
              </a:spcBef>
              <a:buSzTx/>
              <a:buNone/>
              <a:defRPr sz="2000">
                <a:solidFill>
                  <a:srgbClr val="FFFFFF"/>
                </a:solidFill>
                <a:latin typeface="+mn-lt"/>
                <a:ea typeface="+mn-ea"/>
                <a:cs typeface="+mn-cs"/>
                <a:sym typeface="Avenir Next Regular"/>
              </a:defRPr>
            </a:pPr>
            <a:r>
              <a:t>Session Description Nullam quis risus eget urna mollis ornare vel eu leo. Duis mollis, est non commodo luctus, nisi erat porttitor ligula, eget lacinia odio sem nec elit.</a:t>
            </a:r>
          </a:p>
        </p:txBody>
      </p:sp>
      <p:sp>
        <p:nvSpPr>
          <p:cNvPr id="123" name="9:00 - 1:00"/>
          <p:cNvSpPr txBox="1">
            <a:spLocks noGrp="1"/>
          </p:cNvSpPr>
          <p:nvPr>
            <p:ph type="body" sz="quarter" idx="26"/>
          </p:nvPr>
        </p:nvSpPr>
        <p:spPr>
          <a:xfrm>
            <a:off x="10591004" y="6984345"/>
            <a:ext cx="3556001" cy="939801"/>
          </a:xfrm>
          <a:prstGeom prst="rect">
            <a:avLst/>
          </a:prstGeom>
        </p:spPr>
        <p:txBody>
          <a:bodyPr anchor="t">
            <a:spAutoFit/>
          </a:bodyPr>
          <a:lstStyle>
            <a:lvl1pPr marL="0" indent="0">
              <a:lnSpc>
                <a:spcPct val="70000"/>
              </a:lnSpc>
              <a:spcBef>
                <a:spcPts val="0"/>
              </a:spcBef>
              <a:buSzTx/>
              <a:buNone/>
              <a:defRPr sz="4800" b="1" cap="all" spc="-192">
                <a:solidFill>
                  <a:srgbClr val="FFFFFF"/>
                </a:solidFill>
                <a:latin typeface="+mn-lt"/>
                <a:ea typeface="+mn-ea"/>
                <a:cs typeface="+mn-cs"/>
                <a:sym typeface="Avenir Next Regular"/>
              </a:defRPr>
            </a:lvl1pPr>
          </a:lstStyle>
          <a:p>
            <a:r>
              <a:t>9:00 - 1:00</a:t>
            </a:r>
          </a:p>
        </p:txBody>
      </p:sp>
      <p:sp>
        <p:nvSpPr>
          <p:cNvPr id="124" name="Session Name…"/>
          <p:cNvSpPr txBox="1">
            <a:spLocks noGrp="1"/>
          </p:cNvSpPr>
          <p:nvPr>
            <p:ph type="body" sz="quarter" idx="27"/>
          </p:nvPr>
        </p:nvSpPr>
        <p:spPr>
          <a:xfrm>
            <a:off x="14601972" y="6984345"/>
            <a:ext cx="7504958" cy="1498600"/>
          </a:xfrm>
          <a:prstGeom prst="rect">
            <a:avLst/>
          </a:prstGeom>
        </p:spPr>
        <p:txBody>
          <a:bodyPr anchor="t">
            <a:spAutoFit/>
          </a:bodyPr>
          <a:lstStyle/>
          <a:p>
            <a:pPr marL="0" indent="0">
              <a:lnSpc>
                <a:spcPct val="80000"/>
              </a:lnSpc>
              <a:spcBef>
                <a:spcPts val="400"/>
              </a:spcBef>
              <a:buSzTx/>
              <a:buNone/>
              <a:defRPr sz="2800" cap="all" spc="55">
                <a:solidFill>
                  <a:srgbClr val="FFFFFF"/>
                </a:solidFill>
                <a:latin typeface="Avenir Next Demi Bold"/>
                <a:ea typeface="Avenir Next Demi Bold"/>
                <a:cs typeface="Avenir Next Demi Bold"/>
                <a:sym typeface="Avenir Next Demi Bold"/>
              </a:defRPr>
            </a:pPr>
            <a:r>
              <a:t>Session Name</a:t>
            </a:r>
          </a:p>
          <a:p>
            <a:pPr marL="0" indent="0">
              <a:spcBef>
                <a:spcPts val="1800"/>
              </a:spcBef>
              <a:buSzTx/>
              <a:buNone/>
              <a:defRPr sz="2000">
                <a:solidFill>
                  <a:srgbClr val="FFFFFF"/>
                </a:solidFill>
                <a:latin typeface="+mn-lt"/>
                <a:ea typeface="+mn-ea"/>
                <a:cs typeface="+mn-cs"/>
                <a:sym typeface="Avenir Next Regular"/>
              </a:defRPr>
            </a:pPr>
            <a:r>
              <a:t>Session Description Nullam quis risus eget urna mollis ornare vel eu leo. Duis mollis, est non commodo luctus, nisi erat porttitor ligula, eget lacinia odio sem nec elit.</a:t>
            </a:r>
          </a:p>
        </p:txBody>
      </p:sp>
      <p:sp>
        <p:nvSpPr>
          <p:cNvPr id="125" name="1:00 - 4:30"/>
          <p:cNvSpPr txBox="1">
            <a:spLocks noGrp="1"/>
          </p:cNvSpPr>
          <p:nvPr>
            <p:ph type="body" sz="quarter" idx="28"/>
          </p:nvPr>
        </p:nvSpPr>
        <p:spPr>
          <a:xfrm>
            <a:off x="10591004" y="8883015"/>
            <a:ext cx="3556001" cy="939801"/>
          </a:xfrm>
          <a:prstGeom prst="rect">
            <a:avLst/>
          </a:prstGeom>
        </p:spPr>
        <p:txBody>
          <a:bodyPr anchor="t">
            <a:spAutoFit/>
          </a:bodyPr>
          <a:lstStyle>
            <a:lvl1pPr marL="0" indent="0">
              <a:lnSpc>
                <a:spcPct val="70000"/>
              </a:lnSpc>
              <a:spcBef>
                <a:spcPts val="0"/>
              </a:spcBef>
              <a:buSzTx/>
              <a:buNone/>
              <a:defRPr sz="4800" b="1" cap="all" spc="-192">
                <a:solidFill>
                  <a:srgbClr val="FFFFFF"/>
                </a:solidFill>
                <a:latin typeface="+mn-lt"/>
                <a:ea typeface="+mn-ea"/>
                <a:cs typeface="+mn-cs"/>
                <a:sym typeface="Avenir Next Regular"/>
              </a:defRPr>
            </a:lvl1pPr>
          </a:lstStyle>
          <a:p>
            <a:r>
              <a:t>1:00 - 4:30</a:t>
            </a:r>
          </a:p>
        </p:txBody>
      </p:sp>
      <p:sp>
        <p:nvSpPr>
          <p:cNvPr id="126" name="Session Name…"/>
          <p:cNvSpPr txBox="1">
            <a:spLocks noGrp="1"/>
          </p:cNvSpPr>
          <p:nvPr>
            <p:ph type="body" sz="quarter" idx="29"/>
          </p:nvPr>
        </p:nvSpPr>
        <p:spPr>
          <a:xfrm>
            <a:off x="14601972" y="8883015"/>
            <a:ext cx="7504958" cy="1498601"/>
          </a:xfrm>
          <a:prstGeom prst="rect">
            <a:avLst/>
          </a:prstGeom>
        </p:spPr>
        <p:txBody>
          <a:bodyPr anchor="t">
            <a:spAutoFit/>
          </a:bodyPr>
          <a:lstStyle/>
          <a:p>
            <a:pPr marL="0" indent="0">
              <a:lnSpc>
                <a:spcPct val="80000"/>
              </a:lnSpc>
              <a:spcBef>
                <a:spcPts val="400"/>
              </a:spcBef>
              <a:buSzTx/>
              <a:buNone/>
              <a:defRPr sz="2800" cap="all" spc="55">
                <a:solidFill>
                  <a:srgbClr val="FFFFFF"/>
                </a:solidFill>
                <a:latin typeface="Avenir Next Demi Bold"/>
                <a:ea typeface="Avenir Next Demi Bold"/>
                <a:cs typeface="Avenir Next Demi Bold"/>
                <a:sym typeface="Avenir Next Demi Bold"/>
              </a:defRPr>
            </a:pPr>
            <a:r>
              <a:t>Session Name</a:t>
            </a:r>
          </a:p>
          <a:p>
            <a:pPr marL="0" indent="0">
              <a:spcBef>
                <a:spcPts val="1800"/>
              </a:spcBef>
              <a:buSzTx/>
              <a:buNone/>
              <a:defRPr sz="2000">
                <a:solidFill>
                  <a:srgbClr val="FFFFFF"/>
                </a:solidFill>
                <a:latin typeface="+mn-lt"/>
                <a:ea typeface="+mn-ea"/>
                <a:cs typeface="+mn-cs"/>
                <a:sym typeface="Avenir Next Regular"/>
              </a:defRPr>
            </a:pPr>
            <a:r>
              <a:t>Session Description Nullam quis risus eget urna mollis ornare vel eu leo. Duis mollis, est non commodo luctus, nisi erat porttitor ligula, eget lacinia odio sem nec elit.</a:t>
            </a:r>
          </a:p>
        </p:txBody>
      </p:sp>
      <p:sp>
        <p:nvSpPr>
          <p:cNvPr id="127" name="4:30 - 5:00"/>
          <p:cNvSpPr txBox="1">
            <a:spLocks noGrp="1"/>
          </p:cNvSpPr>
          <p:nvPr>
            <p:ph type="body" sz="quarter" idx="30"/>
          </p:nvPr>
        </p:nvSpPr>
        <p:spPr>
          <a:xfrm>
            <a:off x="10591004" y="10781685"/>
            <a:ext cx="3556001" cy="939801"/>
          </a:xfrm>
          <a:prstGeom prst="rect">
            <a:avLst/>
          </a:prstGeom>
        </p:spPr>
        <p:txBody>
          <a:bodyPr anchor="t">
            <a:spAutoFit/>
          </a:bodyPr>
          <a:lstStyle>
            <a:lvl1pPr marL="0" indent="0">
              <a:lnSpc>
                <a:spcPct val="70000"/>
              </a:lnSpc>
              <a:spcBef>
                <a:spcPts val="0"/>
              </a:spcBef>
              <a:buSzTx/>
              <a:buNone/>
              <a:defRPr sz="4800" b="1" cap="all" spc="-192">
                <a:solidFill>
                  <a:srgbClr val="FFFFFF"/>
                </a:solidFill>
                <a:latin typeface="+mn-lt"/>
                <a:ea typeface="+mn-ea"/>
                <a:cs typeface="+mn-cs"/>
                <a:sym typeface="Avenir Next Regular"/>
              </a:defRPr>
            </a:lvl1pPr>
          </a:lstStyle>
          <a:p>
            <a:r>
              <a:t>4:30 - 5:00</a:t>
            </a:r>
          </a:p>
        </p:txBody>
      </p:sp>
      <p:sp>
        <p:nvSpPr>
          <p:cNvPr id="128" name="Session Name…"/>
          <p:cNvSpPr txBox="1">
            <a:spLocks noGrp="1"/>
          </p:cNvSpPr>
          <p:nvPr>
            <p:ph type="body" sz="quarter" idx="31"/>
          </p:nvPr>
        </p:nvSpPr>
        <p:spPr>
          <a:xfrm>
            <a:off x="14601972" y="10781684"/>
            <a:ext cx="7504959" cy="1498601"/>
          </a:xfrm>
          <a:prstGeom prst="rect">
            <a:avLst/>
          </a:prstGeom>
        </p:spPr>
        <p:txBody>
          <a:bodyPr anchor="t">
            <a:spAutoFit/>
          </a:bodyPr>
          <a:lstStyle/>
          <a:p>
            <a:pPr marL="0" indent="0">
              <a:lnSpc>
                <a:spcPct val="80000"/>
              </a:lnSpc>
              <a:spcBef>
                <a:spcPts val="400"/>
              </a:spcBef>
              <a:buSzTx/>
              <a:buNone/>
              <a:defRPr sz="2800" cap="all" spc="55">
                <a:solidFill>
                  <a:srgbClr val="FFFFFF"/>
                </a:solidFill>
                <a:latin typeface="Avenir Next Demi Bold"/>
                <a:ea typeface="Avenir Next Demi Bold"/>
                <a:cs typeface="Avenir Next Demi Bold"/>
                <a:sym typeface="Avenir Next Demi Bold"/>
              </a:defRPr>
            </a:pPr>
            <a:r>
              <a:t>Session Name</a:t>
            </a:r>
          </a:p>
          <a:p>
            <a:pPr marL="0" indent="0">
              <a:spcBef>
                <a:spcPts val="1800"/>
              </a:spcBef>
              <a:buSzTx/>
              <a:buNone/>
              <a:defRPr sz="2000">
                <a:solidFill>
                  <a:srgbClr val="FFFFFF"/>
                </a:solidFill>
                <a:latin typeface="+mn-lt"/>
                <a:ea typeface="+mn-ea"/>
                <a:cs typeface="+mn-cs"/>
                <a:sym typeface="Avenir Next Regular"/>
              </a:defRPr>
            </a:pPr>
            <a:r>
              <a:t>Session Description Nullam quis risus eget urna mollis ornare vel eu leo. Duis mollis, est non commodo luctus, nisi erat porttitor ligula, eget lacinia odio sem nec elit.</a:t>
            </a:r>
          </a:p>
        </p:txBody>
      </p:sp>
      <p:sp>
        <p:nvSpPr>
          <p:cNvPr id="129" name="Company / Presentation Name"/>
          <p:cNvSpPr txBox="1">
            <a:spLocks noGrp="1"/>
          </p:cNvSpPr>
          <p:nvPr>
            <p:ph type="body" sz="quarter" idx="32"/>
          </p:nvPr>
        </p:nvSpPr>
        <p:spPr>
          <a:xfrm>
            <a:off x="1367135" y="787400"/>
            <a:ext cx="13689805" cy="279401"/>
          </a:xfrm>
          <a:prstGeom prst="rect">
            <a:avLst/>
          </a:prstGeom>
        </p:spPr>
        <p:txBody>
          <a:bodyPr lIns="0" tIns="0" rIns="0" bIns="0">
            <a:spAutoFit/>
          </a:bodyPr>
          <a:lstStyle>
            <a:lvl1pPr marL="0" indent="0">
              <a:lnSpc>
                <a:spcPct val="100000"/>
              </a:lnSpc>
              <a:spcBef>
                <a:spcPts val="0"/>
              </a:spcBef>
              <a:buSzTx/>
              <a:buNone/>
              <a:defRPr sz="1600" cap="all" spc="80">
                <a:solidFill>
                  <a:srgbClr val="A6AAA9"/>
                </a:solidFill>
                <a:latin typeface="Avenir Next Demi Bold"/>
                <a:ea typeface="Avenir Next Demi Bold"/>
                <a:cs typeface="Avenir Next Demi Bold"/>
                <a:sym typeface="Avenir Next Demi Bold"/>
              </a:defRPr>
            </a:lvl1pPr>
          </a:lstStyle>
          <a:p>
            <a:r>
              <a:t>Company / Presentation Name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3.png"/><Relationship Id="rId50" Type="http://schemas.openxmlformats.org/officeDocument/2006/relationships/image" Target="../media/image6.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4.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p:cNvSpPr/>
          <p:nvPr/>
        </p:nvSpPr>
        <p:spPr>
          <a:xfrm>
            <a:off x="668635" y="631305"/>
            <a:ext cx="482601" cy="557260"/>
          </a:xfrm>
          <a:custGeom>
            <a:avLst/>
            <a:gdLst/>
            <a:ahLst/>
            <a:cxnLst>
              <a:cxn ang="0">
                <a:pos x="wd2" y="hd2"/>
              </a:cxn>
              <a:cxn ang="5400000">
                <a:pos x="wd2" y="hd2"/>
              </a:cxn>
              <a:cxn ang="10800000">
                <a:pos x="wd2" y="hd2"/>
              </a:cxn>
              <a:cxn ang="16200000">
                <a:pos x="wd2" y="hd2"/>
              </a:cxn>
            </a:cxnLst>
            <a:rect l="0" t="0" r="r" b="b"/>
            <a:pathLst>
              <a:path w="21600" h="21600" extrusionOk="0">
                <a:moveTo>
                  <a:pt x="19895" y="15347"/>
                </a:moveTo>
                <a:lnTo>
                  <a:pt x="12505" y="19042"/>
                </a:lnTo>
                <a:lnTo>
                  <a:pt x="19895" y="7958"/>
                </a:lnTo>
                <a:cubicBezTo>
                  <a:pt x="19895" y="7958"/>
                  <a:pt x="19895" y="15347"/>
                  <a:pt x="19895" y="15347"/>
                </a:cubicBezTo>
                <a:close/>
                <a:moveTo>
                  <a:pt x="1705" y="15347"/>
                </a:moveTo>
                <a:lnTo>
                  <a:pt x="1705" y="7958"/>
                </a:lnTo>
                <a:lnTo>
                  <a:pt x="9095" y="19042"/>
                </a:lnTo>
                <a:cubicBezTo>
                  <a:pt x="9095" y="19042"/>
                  <a:pt x="1705" y="15347"/>
                  <a:pt x="1705" y="15347"/>
                </a:cubicBezTo>
                <a:close/>
                <a:moveTo>
                  <a:pt x="10800" y="1705"/>
                </a:moveTo>
                <a:lnTo>
                  <a:pt x="18189" y="5400"/>
                </a:lnTo>
                <a:lnTo>
                  <a:pt x="3411" y="5400"/>
                </a:lnTo>
                <a:cubicBezTo>
                  <a:pt x="3411" y="5400"/>
                  <a:pt x="10800" y="1705"/>
                  <a:pt x="10800" y="1705"/>
                </a:cubicBezTo>
                <a:close/>
                <a:moveTo>
                  <a:pt x="1969" y="6385"/>
                </a:moveTo>
                <a:lnTo>
                  <a:pt x="19631" y="6385"/>
                </a:lnTo>
                <a:lnTo>
                  <a:pt x="10800" y="19631"/>
                </a:lnTo>
                <a:cubicBezTo>
                  <a:pt x="10800" y="19631"/>
                  <a:pt x="1969" y="6385"/>
                  <a:pt x="1969" y="6385"/>
                </a:cubicBezTo>
                <a:close/>
                <a:moveTo>
                  <a:pt x="10800" y="0"/>
                </a:moveTo>
                <a:lnTo>
                  <a:pt x="0" y="5400"/>
                </a:lnTo>
                <a:lnTo>
                  <a:pt x="0" y="16200"/>
                </a:lnTo>
                <a:lnTo>
                  <a:pt x="10800" y="21600"/>
                </a:lnTo>
                <a:lnTo>
                  <a:pt x="21600" y="16200"/>
                </a:lnTo>
                <a:lnTo>
                  <a:pt x="21600" y="5400"/>
                </a:lnTo>
                <a:cubicBezTo>
                  <a:pt x="21600" y="5400"/>
                  <a:pt x="10800" y="0"/>
                  <a:pt x="10800" y="0"/>
                </a:cubicBezTo>
                <a:close/>
              </a:path>
            </a:pathLst>
          </a:custGeom>
          <a:gradFill>
            <a:gsLst>
              <a:gs pos="0">
                <a:srgbClr val="FF8531"/>
              </a:gs>
              <a:gs pos="100000">
                <a:srgbClr val="D90359"/>
              </a:gs>
            </a:gsLst>
            <a:lin ang="4126922"/>
          </a:gradFill>
          <a:ln w="12700">
            <a:miter lim="400000"/>
          </a:ln>
        </p:spPr>
        <p:txBody>
          <a:bodyPr lIns="38100" tIns="38100" rIns="38100" bIns="38100" anchor="ctr"/>
          <a:lstStyle/>
          <a:p>
            <a:pPr algn="ctr">
              <a:defRPr sz="2600" cap="all">
                <a:solidFill>
                  <a:srgbClr val="FFFFFF"/>
                </a:solidFill>
              </a:defRPr>
            </a:pPr>
            <a:endParaRPr/>
          </a:p>
        </p:txBody>
      </p:sp>
      <p:sp>
        <p:nvSpPr>
          <p:cNvPr id="3" name="Rectangle"/>
          <p:cNvSpPr/>
          <p:nvPr/>
        </p:nvSpPr>
        <p:spPr>
          <a:xfrm>
            <a:off x="0" y="-1"/>
            <a:ext cx="24383999" cy="228602"/>
          </a:xfrm>
          <a:prstGeom prst="rect">
            <a:avLst/>
          </a:prstGeom>
          <a:gradFill>
            <a:gsLst>
              <a:gs pos="0">
                <a:srgbClr val="FF8531"/>
              </a:gs>
              <a:gs pos="100000">
                <a:srgbClr val="D90359"/>
              </a:gs>
            </a:gsLst>
            <a:lin ang="4126922"/>
          </a:gradFill>
          <a:ln w="12700">
            <a:miter lim="400000"/>
          </a:ln>
        </p:spPr>
        <p:txBody>
          <a:bodyPr lIns="50800" tIns="50800" rIns="50800" bIns="50800" anchor="ctr"/>
          <a:lstStyle/>
          <a:p>
            <a:pPr algn="ctr">
              <a:defRPr sz="2600" cap="all">
                <a:solidFill>
                  <a:srgbClr val="FFFFFF"/>
                </a:solidFill>
              </a:defRPr>
            </a:pPr>
            <a:endParaRPr/>
          </a:p>
        </p:txBody>
      </p:sp>
      <p:sp>
        <p:nvSpPr>
          <p:cNvPr id="4" name="Slide Number"/>
          <p:cNvSpPr txBox="1">
            <a:spLocks noGrp="1"/>
          </p:cNvSpPr>
          <p:nvPr>
            <p:ph type="sldNum" sz="quarter" idx="2"/>
          </p:nvPr>
        </p:nvSpPr>
        <p:spPr>
          <a:xfrm>
            <a:off x="22564129" y="736599"/>
            <a:ext cx="909936" cy="381001"/>
          </a:xfrm>
          <a:prstGeom prst="rect">
            <a:avLst/>
          </a:prstGeom>
          <a:ln w="12700">
            <a:miter lim="400000"/>
          </a:ln>
        </p:spPr>
        <p:txBody>
          <a:bodyPr lIns="50800" tIns="50800" rIns="50800" bIns="50800" anchor="ctr">
            <a:spAutoFit/>
          </a:bodyPr>
          <a:lstStyle>
            <a:lvl1pPr algn="r">
              <a:defRPr sz="1600">
                <a:solidFill>
                  <a:srgbClr val="53585F"/>
                </a:solidFill>
                <a:latin typeface="Avenir Next Demi Bold"/>
                <a:ea typeface="Avenir Next Demi Bold"/>
                <a:cs typeface="Avenir Next Demi Bold"/>
                <a:sym typeface="Avenir Next Demi Bold"/>
              </a:defRPr>
            </a:lvl1pPr>
          </a:lstStyle>
          <a:p>
            <a:fld id="{86CB4B4D-7CA3-9044-876B-883B54F8677D}" type="slidenum">
              <a:t>‹#›</a:t>
            </a:fld>
            <a:endParaRPr/>
          </a:p>
        </p:txBody>
      </p:sp>
      <p:sp>
        <p:nvSpPr>
          <p:cNvPr id="5" name="Body Level One…"/>
          <p:cNvSpPr txBox="1">
            <a:spLocks noGrp="1"/>
          </p:cNvSpPr>
          <p:nvPr>
            <p:ph type="body" idx="1"/>
          </p:nvPr>
        </p:nvSpPr>
        <p:spPr>
          <a:xfrm>
            <a:off x="1367135" y="2273300"/>
            <a:ext cx="20739795" cy="100755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45"/>
              </a:buBlip>
            </a:lvl1pPr>
            <a:lvl2pPr>
              <a:buBlip>
                <a:blip r:embed="rId46"/>
              </a:buBlip>
            </a:lvl2pPr>
            <a:lvl3pPr>
              <a:buBlip>
                <a:blip r:embed="rId47"/>
              </a:buBlip>
            </a:lvl3pPr>
            <a:lvl4pPr>
              <a:buBlip>
                <a:blip r:embed="rId48"/>
              </a:buBlip>
            </a:lvl4pPr>
            <a:lvl5pPr>
              <a:buBlip>
                <a:blip r:embed="rId49"/>
              </a:buBlip>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Title Text"/>
          <p:cNvSpPr txBox="1">
            <a:spLocks noGrp="1"/>
          </p:cNvSpPr>
          <p:nvPr>
            <p:ph type="title"/>
          </p:nvPr>
        </p:nvSpPr>
        <p:spPr>
          <a:xfrm>
            <a:off x="1367135" y="2273300"/>
            <a:ext cx="20739795" cy="2627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Lst>
  <p:transition spd="med"/>
  <p:txStyles>
    <p:titleStyle>
      <a:lvl1pPr marL="0" marR="0" indent="0" algn="l" defTabSz="825500" rtl="0" latinLnBrk="0">
        <a:lnSpc>
          <a:spcPct val="80000"/>
        </a:lnSpc>
        <a:spcBef>
          <a:spcPts val="0"/>
        </a:spcBef>
        <a:spcAft>
          <a:spcPts val="0"/>
        </a:spcAft>
        <a:buClrTx/>
        <a:buSzTx/>
        <a:buFontTx/>
        <a:buNone/>
        <a:tabLst/>
        <a:defRPr sz="8000" b="1" i="0" u="none" strike="noStrike" cap="all" spc="0" baseline="0">
          <a:solidFill>
            <a:srgbClr val="3F3F3F"/>
          </a:solidFill>
          <a:uFillTx/>
          <a:latin typeface="Quadon" pitchFamily="2" charset="77"/>
          <a:ea typeface="+mn-ea"/>
          <a:cs typeface="+mn-cs"/>
          <a:sym typeface="Avenir Next Regular"/>
        </a:defRPr>
      </a:lvl1pPr>
      <a:lvl2pPr marL="0" marR="0" indent="228600" algn="l" defTabSz="825500" rtl="0" latinLnBrk="0">
        <a:lnSpc>
          <a:spcPct val="80000"/>
        </a:lnSpc>
        <a:spcBef>
          <a:spcPts val="0"/>
        </a:spcBef>
        <a:spcAft>
          <a:spcPts val="0"/>
        </a:spcAft>
        <a:buClrTx/>
        <a:buSzTx/>
        <a:buFontTx/>
        <a:buNone/>
        <a:tabLst/>
        <a:defRPr sz="8000" b="1" i="0" u="none" strike="noStrike" cap="all" spc="0" baseline="0">
          <a:solidFill>
            <a:srgbClr val="3F3F3F"/>
          </a:solidFill>
          <a:uFillTx/>
          <a:latin typeface="+mn-lt"/>
          <a:ea typeface="+mn-ea"/>
          <a:cs typeface="+mn-cs"/>
          <a:sym typeface="Avenir Next Regular"/>
        </a:defRPr>
      </a:lvl2pPr>
      <a:lvl3pPr marL="0" marR="0" indent="457200" algn="l" defTabSz="825500" rtl="0" latinLnBrk="0">
        <a:lnSpc>
          <a:spcPct val="80000"/>
        </a:lnSpc>
        <a:spcBef>
          <a:spcPts val="0"/>
        </a:spcBef>
        <a:spcAft>
          <a:spcPts val="0"/>
        </a:spcAft>
        <a:buClrTx/>
        <a:buSzTx/>
        <a:buFontTx/>
        <a:buNone/>
        <a:tabLst/>
        <a:defRPr sz="8000" b="1" i="0" u="none" strike="noStrike" cap="all" spc="0" baseline="0">
          <a:solidFill>
            <a:srgbClr val="3F3F3F"/>
          </a:solidFill>
          <a:uFillTx/>
          <a:latin typeface="+mn-lt"/>
          <a:ea typeface="+mn-ea"/>
          <a:cs typeface="+mn-cs"/>
          <a:sym typeface="Avenir Next Regular"/>
        </a:defRPr>
      </a:lvl3pPr>
      <a:lvl4pPr marL="0" marR="0" indent="685800" algn="l" defTabSz="825500" rtl="0" latinLnBrk="0">
        <a:lnSpc>
          <a:spcPct val="80000"/>
        </a:lnSpc>
        <a:spcBef>
          <a:spcPts val="0"/>
        </a:spcBef>
        <a:spcAft>
          <a:spcPts val="0"/>
        </a:spcAft>
        <a:buClrTx/>
        <a:buSzTx/>
        <a:buFontTx/>
        <a:buNone/>
        <a:tabLst/>
        <a:defRPr sz="8000" b="1" i="0" u="none" strike="noStrike" cap="all" spc="0" baseline="0">
          <a:solidFill>
            <a:srgbClr val="3F3F3F"/>
          </a:solidFill>
          <a:uFillTx/>
          <a:latin typeface="+mn-lt"/>
          <a:ea typeface="+mn-ea"/>
          <a:cs typeface="+mn-cs"/>
          <a:sym typeface="Avenir Next Regular"/>
        </a:defRPr>
      </a:lvl4pPr>
      <a:lvl5pPr marL="0" marR="0" indent="914400" algn="l" defTabSz="825500" rtl="0" latinLnBrk="0">
        <a:lnSpc>
          <a:spcPct val="80000"/>
        </a:lnSpc>
        <a:spcBef>
          <a:spcPts val="0"/>
        </a:spcBef>
        <a:spcAft>
          <a:spcPts val="0"/>
        </a:spcAft>
        <a:buClrTx/>
        <a:buSzTx/>
        <a:buFontTx/>
        <a:buNone/>
        <a:tabLst/>
        <a:defRPr sz="8000" b="1" i="0" u="none" strike="noStrike" cap="all" spc="0" baseline="0">
          <a:solidFill>
            <a:srgbClr val="3F3F3F"/>
          </a:solidFill>
          <a:uFillTx/>
          <a:latin typeface="+mn-lt"/>
          <a:ea typeface="+mn-ea"/>
          <a:cs typeface="+mn-cs"/>
          <a:sym typeface="Avenir Next Regular"/>
        </a:defRPr>
      </a:lvl5pPr>
      <a:lvl6pPr marL="0" marR="0" indent="1143000" algn="l" defTabSz="825500" rtl="0" latinLnBrk="0">
        <a:lnSpc>
          <a:spcPct val="80000"/>
        </a:lnSpc>
        <a:spcBef>
          <a:spcPts val="0"/>
        </a:spcBef>
        <a:spcAft>
          <a:spcPts val="0"/>
        </a:spcAft>
        <a:buClrTx/>
        <a:buSzTx/>
        <a:buFontTx/>
        <a:buNone/>
        <a:tabLst/>
        <a:defRPr sz="8000" b="1" i="0" u="none" strike="noStrike" cap="all" spc="0" baseline="0">
          <a:solidFill>
            <a:srgbClr val="3F3F3F"/>
          </a:solidFill>
          <a:uFillTx/>
          <a:latin typeface="+mn-lt"/>
          <a:ea typeface="+mn-ea"/>
          <a:cs typeface="+mn-cs"/>
          <a:sym typeface="Avenir Next Regular"/>
        </a:defRPr>
      </a:lvl6pPr>
      <a:lvl7pPr marL="0" marR="0" indent="1371600" algn="l" defTabSz="825500" rtl="0" latinLnBrk="0">
        <a:lnSpc>
          <a:spcPct val="80000"/>
        </a:lnSpc>
        <a:spcBef>
          <a:spcPts val="0"/>
        </a:spcBef>
        <a:spcAft>
          <a:spcPts val="0"/>
        </a:spcAft>
        <a:buClrTx/>
        <a:buSzTx/>
        <a:buFontTx/>
        <a:buNone/>
        <a:tabLst/>
        <a:defRPr sz="8000" b="1" i="0" u="none" strike="noStrike" cap="all" spc="0" baseline="0">
          <a:solidFill>
            <a:srgbClr val="3F3F3F"/>
          </a:solidFill>
          <a:uFillTx/>
          <a:latin typeface="+mn-lt"/>
          <a:ea typeface="+mn-ea"/>
          <a:cs typeface="+mn-cs"/>
          <a:sym typeface="Avenir Next Regular"/>
        </a:defRPr>
      </a:lvl7pPr>
      <a:lvl8pPr marL="0" marR="0" indent="1600200" algn="l" defTabSz="825500" rtl="0" latinLnBrk="0">
        <a:lnSpc>
          <a:spcPct val="80000"/>
        </a:lnSpc>
        <a:spcBef>
          <a:spcPts val="0"/>
        </a:spcBef>
        <a:spcAft>
          <a:spcPts val="0"/>
        </a:spcAft>
        <a:buClrTx/>
        <a:buSzTx/>
        <a:buFontTx/>
        <a:buNone/>
        <a:tabLst/>
        <a:defRPr sz="8000" b="1" i="0" u="none" strike="noStrike" cap="all" spc="0" baseline="0">
          <a:solidFill>
            <a:srgbClr val="3F3F3F"/>
          </a:solidFill>
          <a:uFillTx/>
          <a:latin typeface="+mn-lt"/>
          <a:ea typeface="+mn-ea"/>
          <a:cs typeface="+mn-cs"/>
          <a:sym typeface="Avenir Next Regular"/>
        </a:defRPr>
      </a:lvl8pPr>
      <a:lvl9pPr marL="0" marR="0" indent="1828800" algn="l" defTabSz="825500" rtl="0" latinLnBrk="0">
        <a:lnSpc>
          <a:spcPct val="80000"/>
        </a:lnSpc>
        <a:spcBef>
          <a:spcPts val="0"/>
        </a:spcBef>
        <a:spcAft>
          <a:spcPts val="0"/>
        </a:spcAft>
        <a:buClrTx/>
        <a:buSzTx/>
        <a:buFontTx/>
        <a:buNone/>
        <a:tabLst/>
        <a:defRPr sz="8000" b="1" i="0" u="none" strike="noStrike" cap="all" spc="0" baseline="0">
          <a:solidFill>
            <a:srgbClr val="3F3F3F"/>
          </a:solidFill>
          <a:uFillTx/>
          <a:latin typeface="+mn-lt"/>
          <a:ea typeface="+mn-ea"/>
          <a:cs typeface="+mn-cs"/>
          <a:sym typeface="Avenir Next Regular"/>
        </a:defRPr>
      </a:lvl9pPr>
    </p:titleStyle>
    <p:bodyStyle>
      <a:lvl1pPr marL="457200" marR="0" indent="-457200" algn="l" defTabSz="825500" rtl="0" latinLnBrk="0">
        <a:lnSpc>
          <a:spcPct val="90000"/>
        </a:lnSpc>
        <a:spcBef>
          <a:spcPts val="2800"/>
        </a:spcBef>
        <a:spcAft>
          <a:spcPts val="0"/>
        </a:spcAft>
        <a:buClrTx/>
        <a:buSzPct val="32000"/>
        <a:buFontTx/>
        <a:buBlip>
          <a:blip r:embed="rId45"/>
        </a:buBlip>
        <a:tabLst/>
        <a:defRPr sz="3600" b="0" i="0" u="none" strike="noStrike" cap="none" spc="0" baseline="0">
          <a:solidFill>
            <a:srgbClr val="282828"/>
          </a:solidFill>
          <a:uFillTx/>
          <a:latin typeface="Gentona Book" pitchFamily="2" charset="77"/>
          <a:ea typeface="Gentona Book" pitchFamily="2" charset="77"/>
          <a:cs typeface="Gentona Book" pitchFamily="2" charset="77"/>
          <a:sym typeface="Avenir Light"/>
        </a:defRPr>
      </a:lvl1pPr>
      <a:lvl2pPr marL="1092200" marR="0" indent="-457200" algn="l" defTabSz="825500" rtl="0" latinLnBrk="0">
        <a:lnSpc>
          <a:spcPct val="90000"/>
        </a:lnSpc>
        <a:spcBef>
          <a:spcPts val="2800"/>
        </a:spcBef>
        <a:spcAft>
          <a:spcPts val="0"/>
        </a:spcAft>
        <a:buClrTx/>
        <a:buSzPct val="32000"/>
        <a:buFontTx/>
        <a:buBlip>
          <a:blip r:embed="rId46"/>
        </a:buBlip>
        <a:tabLst/>
        <a:defRPr sz="3600" b="0" i="0" u="none" strike="noStrike" cap="none" spc="0" baseline="0">
          <a:solidFill>
            <a:srgbClr val="282828"/>
          </a:solidFill>
          <a:uFillTx/>
          <a:latin typeface="Gentona Book" pitchFamily="2" charset="77"/>
          <a:ea typeface="Gentona Book" pitchFamily="2" charset="77"/>
          <a:cs typeface="Gentona Book" pitchFamily="2" charset="77"/>
          <a:sym typeface="Avenir Light"/>
        </a:defRPr>
      </a:lvl2pPr>
      <a:lvl3pPr marL="1727200" marR="0" indent="-457200" algn="l" defTabSz="825500" rtl="0" latinLnBrk="0">
        <a:lnSpc>
          <a:spcPct val="90000"/>
        </a:lnSpc>
        <a:spcBef>
          <a:spcPts val="2800"/>
        </a:spcBef>
        <a:spcAft>
          <a:spcPts val="0"/>
        </a:spcAft>
        <a:buClrTx/>
        <a:buSzPct val="32000"/>
        <a:buFontTx/>
        <a:buBlip>
          <a:blip r:embed="rId47"/>
        </a:buBlip>
        <a:tabLst/>
        <a:defRPr sz="3600" b="0" i="0" u="none" strike="noStrike" cap="none" spc="0" baseline="0">
          <a:solidFill>
            <a:srgbClr val="282828"/>
          </a:solidFill>
          <a:uFillTx/>
          <a:latin typeface="Gentona Book" pitchFamily="2" charset="77"/>
          <a:ea typeface="Gentona Book" pitchFamily="2" charset="77"/>
          <a:cs typeface="Gentona Book" pitchFamily="2" charset="77"/>
          <a:sym typeface="Avenir Light"/>
        </a:defRPr>
      </a:lvl3pPr>
      <a:lvl4pPr marL="2362200" marR="0" indent="-457200" algn="l" defTabSz="825500" rtl="0" latinLnBrk="0">
        <a:lnSpc>
          <a:spcPct val="90000"/>
        </a:lnSpc>
        <a:spcBef>
          <a:spcPts val="2800"/>
        </a:spcBef>
        <a:spcAft>
          <a:spcPts val="0"/>
        </a:spcAft>
        <a:buClrTx/>
        <a:buSzPct val="32000"/>
        <a:buFontTx/>
        <a:buBlip>
          <a:blip r:embed="rId48"/>
        </a:buBlip>
        <a:tabLst/>
        <a:defRPr sz="3600" b="0" i="0" u="none" strike="noStrike" cap="none" spc="0" baseline="0">
          <a:solidFill>
            <a:srgbClr val="282828"/>
          </a:solidFill>
          <a:uFillTx/>
          <a:latin typeface="Gentona Book" pitchFamily="2" charset="77"/>
          <a:ea typeface="Gentona Book" pitchFamily="2" charset="77"/>
          <a:cs typeface="Gentona Book" pitchFamily="2" charset="77"/>
          <a:sym typeface="Avenir Light"/>
        </a:defRPr>
      </a:lvl4pPr>
      <a:lvl5pPr marL="2997200" marR="0" indent="-457200" algn="l" defTabSz="825500" rtl="0" latinLnBrk="0">
        <a:lnSpc>
          <a:spcPct val="90000"/>
        </a:lnSpc>
        <a:spcBef>
          <a:spcPts val="2800"/>
        </a:spcBef>
        <a:spcAft>
          <a:spcPts val="0"/>
        </a:spcAft>
        <a:buClrTx/>
        <a:buSzPct val="32000"/>
        <a:buFontTx/>
        <a:buBlip>
          <a:blip r:embed="rId49"/>
        </a:buBlip>
        <a:tabLst/>
        <a:defRPr sz="3600" b="0" i="0" u="none" strike="noStrike" cap="none" spc="0" baseline="0">
          <a:solidFill>
            <a:srgbClr val="282828"/>
          </a:solidFill>
          <a:uFillTx/>
          <a:latin typeface="Gentona Book" pitchFamily="2" charset="77"/>
          <a:ea typeface="Gentona Book" pitchFamily="2" charset="77"/>
          <a:cs typeface="Gentona Book" pitchFamily="2" charset="77"/>
          <a:sym typeface="Avenir Light"/>
        </a:defRPr>
      </a:lvl5pPr>
      <a:lvl6pPr marL="3614615" marR="0" indent="-439615" algn="l" defTabSz="825500" rtl="0" latinLnBrk="0">
        <a:lnSpc>
          <a:spcPct val="90000"/>
        </a:lnSpc>
        <a:spcBef>
          <a:spcPts val="2800"/>
        </a:spcBef>
        <a:spcAft>
          <a:spcPts val="0"/>
        </a:spcAft>
        <a:buClrTx/>
        <a:buSzPct val="50000"/>
        <a:buFontTx/>
        <a:buBlip>
          <a:blip r:embed="rId50"/>
        </a:buBlip>
        <a:tabLst/>
        <a:defRPr sz="3600" b="0" i="0" u="none" strike="noStrike" cap="none" spc="0" baseline="0">
          <a:solidFill>
            <a:srgbClr val="282828"/>
          </a:solidFill>
          <a:uFillTx/>
          <a:latin typeface="Avenir Light"/>
          <a:ea typeface="Avenir Light"/>
          <a:cs typeface="Avenir Light"/>
          <a:sym typeface="Avenir Light"/>
        </a:defRPr>
      </a:lvl6pPr>
      <a:lvl7pPr marL="4249615" marR="0" indent="-439615" algn="l" defTabSz="825500" rtl="0" latinLnBrk="0">
        <a:lnSpc>
          <a:spcPct val="90000"/>
        </a:lnSpc>
        <a:spcBef>
          <a:spcPts val="2800"/>
        </a:spcBef>
        <a:spcAft>
          <a:spcPts val="0"/>
        </a:spcAft>
        <a:buClrTx/>
        <a:buSzPct val="50000"/>
        <a:buFontTx/>
        <a:buBlip>
          <a:blip r:embed="rId50"/>
        </a:buBlip>
        <a:tabLst/>
        <a:defRPr sz="3600" b="0" i="0" u="none" strike="noStrike" cap="none" spc="0" baseline="0">
          <a:solidFill>
            <a:srgbClr val="282828"/>
          </a:solidFill>
          <a:uFillTx/>
          <a:latin typeface="Avenir Light"/>
          <a:ea typeface="Avenir Light"/>
          <a:cs typeface="Avenir Light"/>
          <a:sym typeface="Avenir Light"/>
        </a:defRPr>
      </a:lvl7pPr>
      <a:lvl8pPr marL="4884615" marR="0" indent="-439615" algn="l" defTabSz="825500" rtl="0" latinLnBrk="0">
        <a:lnSpc>
          <a:spcPct val="90000"/>
        </a:lnSpc>
        <a:spcBef>
          <a:spcPts val="2800"/>
        </a:spcBef>
        <a:spcAft>
          <a:spcPts val="0"/>
        </a:spcAft>
        <a:buClrTx/>
        <a:buSzPct val="50000"/>
        <a:buFontTx/>
        <a:buBlip>
          <a:blip r:embed="rId50"/>
        </a:buBlip>
        <a:tabLst/>
        <a:defRPr sz="3600" b="0" i="0" u="none" strike="noStrike" cap="none" spc="0" baseline="0">
          <a:solidFill>
            <a:srgbClr val="282828"/>
          </a:solidFill>
          <a:uFillTx/>
          <a:latin typeface="Avenir Light"/>
          <a:ea typeface="Avenir Light"/>
          <a:cs typeface="Avenir Light"/>
          <a:sym typeface="Avenir Light"/>
        </a:defRPr>
      </a:lvl8pPr>
      <a:lvl9pPr marL="5519615" marR="0" indent="-439615" algn="l" defTabSz="825500" rtl="0" latinLnBrk="0">
        <a:lnSpc>
          <a:spcPct val="90000"/>
        </a:lnSpc>
        <a:spcBef>
          <a:spcPts val="2800"/>
        </a:spcBef>
        <a:spcAft>
          <a:spcPts val="0"/>
        </a:spcAft>
        <a:buClrTx/>
        <a:buSzPct val="50000"/>
        <a:buFontTx/>
        <a:buBlip>
          <a:blip r:embed="rId50"/>
        </a:buBlip>
        <a:tabLst/>
        <a:defRPr sz="3600" b="0" i="0" u="none" strike="noStrike" cap="none" spc="0" baseline="0">
          <a:solidFill>
            <a:srgbClr val="282828"/>
          </a:solidFill>
          <a:uFillTx/>
          <a:latin typeface="Avenir Light"/>
          <a:ea typeface="Avenir Light"/>
          <a:cs typeface="Avenir Light"/>
          <a:sym typeface="Avenir Light"/>
        </a:defRPr>
      </a:lvl9pPr>
    </p:bodyStyle>
    <p:otherStyle>
      <a:lvl1pPr marL="0" marR="0" indent="0" algn="r" defTabSz="8255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venir Next Demi Bold"/>
        </a:defRPr>
      </a:lvl1pPr>
      <a:lvl2pPr marL="0" marR="0" indent="228600" algn="r" defTabSz="8255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venir Next Demi Bold"/>
        </a:defRPr>
      </a:lvl2pPr>
      <a:lvl3pPr marL="0" marR="0" indent="457200" algn="r" defTabSz="8255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venir Next Demi Bold"/>
        </a:defRPr>
      </a:lvl3pPr>
      <a:lvl4pPr marL="0" marR="0" indent="685800" algn="r" defTabSz="8255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venir Next Demi Bold"/>
        </a:defRPr>
      </a:lvl4pPr>
      <a:lvl5pPr marL="0" marR="0" indent="914400" algn="r" defTabSz="8255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venir Next Demi Bold"/>
        </a:defRPr>
      </a:lvl5pPr>
      <a:lvl6pPr marL="0" marR="0" indent="1143000" algn="r" defTabSz="8255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venir Next Demi Bold"/>
        </a:defRPr>
      </a:lvl6pPr>
      <a:lvl7pPr marL="0" marR="0" indent="1371600" algn="r" defTabSz="8255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venir Next Demi Bold"/>
        </a:defRPr>
      </a:lvl7pPr>
      <a:lvl8pPr marL="0" marR="0" indent="1600200" algn="r" defTabSz="8255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venir Next Demi Bold"/>
        </a:defRPr>
      </a:lvl8pPr>
      <a:lvl9pPr marL="0" marR="0" indent="1828800" algn="r" defTabSz="8255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venir Next Demi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Using Generative AI in Science Research and Writing"/>
          <p:cNvSpPr txBox="1">
            <a:spLocks noGrp="1"/>
          </p:cNvSpPr>
          <p:nvPr>
            <p:ph type="ctrTitle"/>
          </p:nvPr>
        </p:nvSpPr>
        <p:spPr>
          <a:xfrm>
            <a:off x="1204514" y="6858000"/>
            <a:ext cx="22663672" cy="3261327"/>
          </a:xfrm>
          <a:prstGeom prst="rect">
            <a:avLst/>
          </a:prstGeom>
        </p:spPr>
        <p:txBody>
          <a:bodyPr>
            <a:normAutofit fontScale="90000"/>
          </a:bodyPr>
          <a:lstStyle>
            <a:lvl1pPr defTabSz="643889">
              <a:defRPr sz="15287" spc="0"/>
            </a:lvl1pPr>
          </a:lstStyle>
          <a:p>
            <a:pPr>
              <a:lnSpc>
                <a:spcPct val="100000"/>
              </a:lnSpc>
            </a:pPr>
            <a:r>
              <a:rPr lang="en-US" sz="14000" dirty="0"/>
              <a:t>Foundations for using generative AI</a:t>
            </a:r>
            <a:endParaRPr sz="5300" b="0" dirty="0"/>
          </a:p>
        </p:txBody>
      </p:sp>
      <p:sp>
        <p:nvSpPr>
          <p:cNvPr id="616" name="Brian Klaas ::: bklaas@jhu.edu"/>
          <p:cNvSpPr txBox="1">
            <a:spLocks noGrp="1"/>
          </p:cNvSpPr>
          <p:nvPr>
            <p:ph type="body" idx="21"/>
          </p:nvPr>
        </p:nvSpPr>
        <p:spPr>
          <a:xfrm>
            <a:off x="1367135" y="803990"/>
            <a:ext cx="13689805" cy="246221"/>
          </a:xfrm>
          <a:prstGeom prst="rect">
            <a:avLst/>
          </a:prstGeom>
        </p:spPr>
        <p:txBody>
          <a:bodyPr/>
          <a:lstStyle/>
          <a:p>
            <a:r>
              <a:rPr dirty="0">
                <a:latin typeface="Quadon" pitchFamily="2" charset="77"/>
              </a:rPr>
              <a:t>Brian Klaas ::: </a:t>
            </a:r>
            <a:r>
              <a:rPr dirty="0" err="1">
                <a:latin typeface="Quadon" pitchFamily="2" charset="77"/>
              </a:rPr>
              <a:t>bklaas@jhu.edu</a:t>
            </a:r>
            <a:endParaRPr dirty="0">
              <a:latin typeface="Quadon" pitchFamily="2" charset="77"/>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how generative ai works"/>
          <p:cNvSpPr txBox="1">
            <a:spLocks noGrp="1"/>
          </p:cNvSpPr>
          <p:nvPr>
            <p:ph type="body" idx="21"/>
          </p:nvPr>
        </p:nvSpPr>
        <p:spPr>
          <a:prstGeom prst="rect">
            <a:avLst/>
          </a:prstGeom>
        </p:spPr>
        <p:txBody>
          <a:bodyPr/>
          <a:lstStyle/>
          <a:p>
            <a:r>
              <a:t>how generative ai works</a:t>
            </a:r>
          </a:p>
        </p:txBody>
      </p:sp>
      <mc:AlternateContent xmlns:mc="http://schemas.openxmlformats.org/markup-compatibility/2006" xmlns:a14="http://schemas.microsoft.com/office/drawing/2010/main">
        <mc:Choice Requires="a14">
          <p:sp>
            <p:nvSpPr>
              <p:cNvPr id="742" name="= { ate, ball, cheese, mouse, the, green }"/>
              <p:cNvSpPr txBox="1">
                <a:spLocks noGrp="1"/>
              </p:cNvSpPr>
              <p:nvPr>
                <p:ph type="title" idx="4294967295"/>
              </p:nvPr>
            </p:nvSpPr>
            <p:spPr>
              <a:xfrm>
                <a:off x="62078" y="6645926"/>
                <a:ext cx="24259844" cy="1311859"/>
              </a:xfrm>
              <a:prstGeom prst="rect">
                <a:avLst/>
              </a:prstGeom>
            </p:spPr>
            <p:txBody>
              <a:bodyPr lIns="0" tIns="0" rIns="0" bIns="0" anchor="b">
                <a:noAutofit/>
              </a:bodyPr>
              <a:lstStyle/>
              <a:p>
                <a:pPr algn="ctr" defTabSz="584200">
                  <a:lnSpc>
                    <a:spcPct val="100000"/>
                  </a:lnSpc>
                  <a:defRPr sz="7200" cap="none">
                    <a:solidFill>
                      <a:srgbClr val="404040"/>
                    </a:solidFill>
                  </a:defRPr>
                </a:pPr>
                <a14:m>
                  <m:oMath xmlns:m="http://schemas.openxmlformats.org/officeDocument/2006/math">
                    <m:r>
                      <a:rPr sz="7500" i="1">
                        <a:solidFill>
                          <a:srgbClr val="3F3F3F"/>
                        </a:solidFill>
                        <a:latin typeface="Cambria Math" panose="02040503050406030204" pitchFamily="18" charset="0"/>
                      </a:rPr>
                      <m:t>𝑉</m:t>
                    </m:r>
                  </m:oMath>
                </a14:m>
                <a:r>
                  <a:rPr dirty="0"/>
                  <a:t> </a:t>
                </a:r>
                <a:r>
                  <a:rPr b="0" dirty="0">
                    <a:latin typeface="Gentona Book" pitchFamily="2" charset="77"/>
                  </a:rPr>
                  <a:t>= { ate, ball, cheese, mouse, the, green }</a:t>
                </a:r>
                <a:r>
                  <a:rPr sz="1200" b="0" dirty="0">
                    <a:latin typeface="Gentona Book" pitchFamily="2" charset="77"/>
                  </a:rPr>
                  <a:t> </a:t>
                </a:r>
              </a:p>
            </p:txBody>
          </p:sp>
        </mc:Choice>
        <mc:Fallback xmlns="">
          <p:sp>
            <p:nvSpPr>
              <p:cNvPr id="742" name="= { ate, ball, cheese, mouse, the, green }"/>
              <p:cNvSpPr txBox="1">
                <a:spLocks noGrp="1" noRot="1" noChangeAspect="1" noMove="1" noResize="1" noEditPoints="1" noAdjustHandles="1" noChangeArrowheads="1" noChangeShapeType="1" noTextEdit="1"/>
              </p:cNvSpPr>
              <p:nvPr>
                <p:ph type="title" idx="4294967295"/>
              </p:nvPr>
            </p:nvSpPr>
            <p:spPr>
              <a:xfrm>
                <a:off x="62078" y="6645926"/>
                <a:ext cx="24259844" cy="1311859"/>
              </a:xfrm>
              <a:prstGeom prst="rect">
                <a:avLst/>
              </a:prstGeom>
              <a:blipFill>
                <a:blip r:embed="rId3"/>
                <a:stretch>
                  <a:fillRect t="-5769" b="-42308"/>
                </a:stretch>
              </a:blipFill>
            </p:spPr>
            <p:txBody>
              <a:bodyPr/>
              <a:lstStyle/>
              <a:p>
                <a:r>
                  <a:rPr lang="en-US">
                    <a:noFill/>
                  </a:rPr>
                  <a:t> </a:t>
                </a:r>
              </a:p>
            </p:txBody>
          </p:sp>
        </mc:Fallback>
      </mc:AlternateContent>
      <p:sp>
        <p:nvSpPr>
          <p:cNvPr id="744" name="https://stanford-cs324.github.io/winter2022/lectures/introduction/"/>
          <p:cNvSpPr txBox="1"/>
          <p:nvPr/>
        </p:nvSpPr>
        <p:spPr>
          <a:xfrm>
            <a:off x="1399985" y="13182908"/>
            <a:ext cx="535883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dirty="0">
                <a:latin typeface="Gentona Light" pitchFamily="2" charset="77"/>
              </a:rPr>
              <a:t>https://stanford-cs324.github.io/winter2022/lectures/introduction/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how generative ai works"/>
          <p:cNvSpPr txBox="1">
            <a:spLocks noGrp="1"/>
          </p:cNvSpPr>
          <p:nvPr>
            <p:ph type="body" idx="21"/>
          </p:nvPr>
        </p:nvSpPr>
        <p:spPr>
          <a:prstGeom prst="rect">
            <a:avLst/>
          </a:prstGeom>
        </p:spPr>
        <p:txBody>
          <a:bodyPr/>
          <a:lstStyle/>
          <a:p>
            <a:r>
              <a:t>how generative ai works</a:t>
            </a:r>
          </a:p>
        </p:txBody>
      </p:sp>
      <mc:AlternateContent xmlns:mc="http://schemas.openxmlformats.org/markup-compatibility/2006" xmlns:a14="http://schemas.microsoft.com/office/drawing/2010/main">
        <mc:Choice Requires="a14">
          <p:sp>
            <p:nvSpPr>
              <p:cNvPr id="749" name="= { ate, ball, cheese, mouse, the, green }…"/>
              <p:cNvSpPr txBox="1">
                <a:spLocks noGrp="1"/>
              </p:cNvSpPr>
              <p:nvPr>
                <p:ph type="title" idx="4294967295"/>
              </p:nvPr>
            </p:nvSpPr>
            <p:spPr>
              <a:xfrm>
                <a:off x="62078" y="4581508"/>
                <a:ext cx="24259844" cy="3884142"/>
              </a:xfrm>
              <a:prstGeom prst="rect">
                <a:avLst/>
              </a:prstGeom>
            </p:spPr>
            <p:txBody>
              <a:bodyPr lIns="0" tIns="0" rIns="0" bIns="0" anchor="b">
                <a:noAutofit/>
              </a:bodyPr>
              <a:lstStyle/>
              <a:p>
                <a:pPr algn="ctr" defTabSz="584200">
                  <a:lnSpc>
                    <a:spcPct val="100000"/>
                  </a:lnSpc>
                  <a:defRPr sz="7200" b="0" cap="none">
                    <a:solidFill>
                      <a:srgbClr val="A6AAA9"/>
                    </a:solidFill>
                    <a:latin typeface="Avenir Next Medium"/>
                    <a:ea typeface="Avenir Next Medium"/>
                    <a:cs typeface="Avenir Next Medium"/>
                    <a:sym typeface="Avenir Next Medium"/>
                  </a:defRPr>
                </a:pPr>
                <a14:m>
                  <m:oMath xmlns:m="http://schemas.openxmlformats.org/officeDocument/2006/math">
                    <m:r>
                      <a:rPr sz="7950" i="1">
                        <a:solidFill>
                          <a:srgbClr val="A6AAA8"/>
                        </a:solidFill>
                        <a:latin typeface="Cambria Math" panose="02040503050406030204" pitchFamily="18" charset="0"/>
                      </a:rPr>
                      <m:t>𝑉</m:t>
                    </m:r>
                  </m:oMath>
                </a14:m>
                <a:r>
                  <a:rPr dirty="0"/>
                  <a:t> </a:t>
                </a:r>
                <a:r>
                  <a:rPr b="0" dirty="0">
                    <a:latin typeface="Gentona Book" pitchFamily="2" charset="77"/>
                  </a:rPr>
                  <a:t>= { ate, ball, cheese, mouse, the, green }</a:t>
                </a:r>
                <a:r>
                  <a:rPr sz="1200" b="0" dirty="0">
                    <a:latin typeface="Gentona Book" pitchFamily="2" charset="77"/>
                  </a:rPr>
                  <a:t> </a:t>
                </a:r>
              </a:p>
              <a:p>
                <a:pPr algn="ctr" defTabSz="584200">
                  <a:lnSpc>
                    <a:spcPct val="100000"/>
                  </a:lnSpc>
                  <a:defRPr sz="7200" cap="none">
                    <a:solidFill>
                      <a:srgbClr val="404040"/>
                    </a:solidFill>
                  </a:defRPr>
                </a:pPr>
                <a:endParaRPr sz="1200" b="0" dirty="0">
                  <a:latin typeface="Gentona Book" pitchFamily="2" charset="77"/>
                </a:endParaRPr>
              </a:p>
              <a:p>
                <a:pPr algn="ctr" defTabSz="584200">
                  <a:lnSpc>
                    <a:spcPct val="100000"/>
                  </a:lnSpc>
                  <a:defRPr sz="7200" cap="none">
                    <a:solidFill>
                      <a:srgbClr val="404040"/>
                    </a:solidFill>
                  </a:defRPr>
                </a:pPr>
                <a:r>
                  <a:rPr b="0" dirty="0">
                    <a:latin typeface="Gentona Book" pitchFamily="2" charset="77"/>
                  </a:rPr>
                  <a:t>p(mouse, the, the, cheese, ate)=0.0001 </a:t>
                </a:r>
              </a:p>
            </p:txBody>
          </p:sp>
        </mc:Choice>
        <mc:Fallback xmlns="">
          <p:sp>
            <p:nvSpPr>
              <p:cNvPr id="749" name="= { ate, ball, cheese, mouse, the, green }…"/>
              <p:cNvSpPr txBox="1">
                <a:spLocks noGrp="1" noRot="1" noChangeAspect="1" noMove="1" noResize="1" noEditPoints="1" noAdjustHandles="1" noChangeArrowheads="1" noChangeShapeType="1" noTextEdit="1"/>
              </p:cNvSpPr>
              <p:nvPr>
                <p:ph type="title" idx="4294967295"/>
              </p:nvPr>
            </p:nvSpPr>
            <p:spPr>
              <a:xfrm>
                <a:off x="62078" y="4581508"/>
                <a:ext cx="24259844" cy="3884142"/>
              </a:xfrm>
              <a:prstGeom prst="rect">
                <a:avLst/>
              </a:prstGeom>
              <a:blipFill>
                <a:blip r:embed="rId3"/>
                <a:stretch>
                  <a:fillRect b="-14007"/>
                </a:stretch>
              </a:blipFill>
            </p:spPr>
            <p:txBody>
              <a:bodyPr/>
              <a:lstStyle/>
              <a:p>
                <a:r>
                  <a:rPr lang="en-US">
                    <a:noFill/>
                  </a:rPr>
                  <a:t> </a:t>
                </a:r>
              </a:p>
            </p:txBody>
          </p:sp>
        </mc:Fallback>
      </mc:AlternateContent>
      <p:sp>
        <p:nvSpPr>
          <p:cNvPr id="751" name="https://stanford-cs324.github.io/winter2022/lectures/introduction/"/>
          <p:cNvSpPr txBox="1"/>
          <p:nvPr/>
        </p:nvSpPr>
        <p:spPr>
          <a:xfrm>
            <a:off x="1399985" y="13182908"/>
            <a:ext cx="535883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dirty="0">
                <a:latin typeface="Gentona Light" pitchFamily="2" charset="77"/>
              </a:rPr>
              <a:t>https://stanford-cs324.github.io/winter2022/lectures/introduction/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how generative ai works"/>
          <p:cNvSpPr txBox="1">
            <a:spLocks noGrp="1"/>
          </p:cNvSpPr>
          <p:nvPr>
            <p:ph type="body" idx="21"/>
          </p:nvPr>
        </p:nvSpPr>
        <p:spPr>
          <a:prstGeom prst="rect">
            <a:avLst/>
          </a:prstGeom>
        </p:spPr>
        <p:txBody>
          <a:bodyPr/>
          <a:lstStyle/>
          <a:p>
            <a:r>
              <a:t>how generative ai works</a:t>
            </a:r>
          </a:p>
        </p:txBody>
      </p:sp>
      <mc:AlternateContent xmlns:mc="http://schemas.openxmlformats.org/markup-compatibility/2006" xmlns:a14="http://schemas.microsoft.com/office/drawing/2010/main">
        <mc:Choice Requires="a14">
          <p:sp>
            <p:nvSpPr>
              <p:cNvPr id="756" name="= { ate, ball, cheese, mouse, the, green }…"/>
              <p:cNvSpPr txBox="1">
                <a:spLocks noGrp="1"/>
              </p:cNvSpPr>
              <p:nvPr>
                <p:ph type="title" idx="4294967295"/>
              </p:nvPr>
            </p:nvSpPr>
            <p:spPr>
              <a:xfrm>
                <a:off x="62078" y="4581508"/>
                <a:ext cx="24259844" cy="3884142"/>
              </a:xfrm>
              <a:prstGeom prst="rect">
                <a:avLst/>
              </a:prstGeom>
            </p:spPr>
            <p:txBody>
              <a:bodyPr lIns="0" tIns="0" rIns="0" bIns="0" anchor="b">
                <a:noAutofit/>
              </a:bodyPr>
              <a:lstStyle/>
              <a:p>
                <a:pPr algn="ctr" defTabSz="584200">
                  <a:lnSpc>
                    <a:spcPct val="100000"/>
                  </a:lnSpc>
                  <a:defRPr sz="7200" b="0" cap="none">
                    <a:solidFill>
                      <a:srgbClr val="A6AAA9"/>
                    </a:solidFill>
                    <a:latin typeface="Avenir Next Medium"/>
                    <a:ea typeface="Avenir Next Medium"/>
                    <a:cs typeface="Avenir Next Medium"/>
                    <a:sym typeface="Avenir Next Medium"/>
                  </a:defRPr>
                </a:pPr>
                <a14:m>
                  <m:oMath xmlns:m="http://schemas.openxmlformats.org/officeDocument/2006/math">
                    <m:r>
                      <a:rPr sz="7950" i="1">
                        <a:solidFill>
                          <a:srgbClr val="A6AAA8"/>
                        </a:solidFill>
                        <a:latin typeface="Cambria Math" panose="02040503050406030204" pitchFamily="18" charset="0"/>
                      </a:rPr>
                      <m:t>𝑉</m:t>
                    </m:r>
                  </m:oMath>
                </a14:m>
                <a:r>
                  <a:rPr dirty="0"/>
                  <a:t> </a:t>
                </a:r>
                <a:r>
                  <a:rPr b="0" dirty="0">
                    <a:latin typeface="Gentona Book" pitchFamily="2" charset="77"/>
                  </a:rPr>
                  <a:t>= { ate, ball, cheese, mouse, the, green }</a:t>
                </a:r>
                <a:r>
                  <a:rPr sz="1200" b="0" dirty="0">
                    <a:latin typeface="Gentona Book" pitchFamily="2" charset="77"/>
                  </a:rPr>
                  <a:t> </a:t>
                </a:r>
              </a:p>
              <a:p>
                <a:pPr algn="ctr" defTabSz="584200">
                  <a:lnSpc>
                    <a:spcPct val="100000"/>
                  </a:lnSpc>
                  <a:defRPr sz="7200" cap="none">
                    <a:solidFill>
                      <a:srgbClr val="404040"/>
                    </a:solidFill>
                  </a:defRPr>
                </a:pPr>
                <a:endParaRPr sz="1200" b="0" dirty="0">
                  <a:latin typeface="Gentona Book" pitchFamily="2" charset="77"/>
                </a:endParaRPr>
              </a:p>
              <a:p>
                <a:pPr algn="ctr" defTabSz="584200">
                  <a:lnSpc>
                    <a:spcPct val="100000"/>
                  </a:lnSpc>
                  <a:defRPr sz="7200" cap="none">
                    <a:solidFill>
                      <a:srgbClr val="404040"/>
                    </a:solidFill>
                  </a:defRPr>
                </a:pPr>
                <a:r>
                  <a:rPr b="0" dirty="0">
                    <a:latin typeface="Gentona Book" pitchFamily="2" charset="77"/>
                  </a:rPr>
                  <a:t>p(the, cheese, ate, the, mouse)=0.01 </a:t>
                </a:r>
              </a:p>
            </p:txBody>
          </p:sp>
        </mc:Choice>
        <mc:Fallback xmlns="">
          <p:sp>
            <p:nvSpPr>
              <p:cNvPr id="756" name="= { ate, ball, cheese, mouse, the, green }…"/>
              <p:cNvSpPr txBox="1">
                <a:spLocks noGrp="1" noRot="1" noChangeAspect="1" noMove="1" noResize="1" noEditPoints="1" noAdjustHandles="1" noChangeArrowheads="1" noChangeShapeType="1" noTextEdit="1"/>
              </p:cNvSpPr>
              <p:nvPr>
                <p:ph type="title" idx="4294967295"/>
              </p:nvPr>
            </p:nvSpPr>
            <p:spPr>
              <a:xfrm>
                <a:off x="62078" y="4581508"/>
                <a:ext cx="24259844" cy="3884142"/>
              </a:xfrm>
              <a:prstGeom prst="rect">
                <a:avLst/>
              </a:prstGeom>
              <a:blipFill>
                <a:blip r:embed="rId3"/>
                <a:stretch>
                  <a:fillRect b="-14007"/>
                </a:stretch>
              </a:blipFill>
            </p:spPr>
            <p:txBody>
              <a:bodyPr/>
              <a:lstStyle/>
              <a:p>
                <a:r>
                  <a:rPr lang="en-US">
                    <a:noFill/>
                  </a:rPr>
                  <a:t> </a:t>
                </a:r>
              </a:p>
            </p:txBody>
          </p:sp>
        </mc:Fallback>
      </mc:AlternateContent>
      <p:sp>
        <p:nvSpPr>
          <p:cNvPr id="758" name="https://stanford-cs324.github.io/winter2022/lectures/introduction/"/>
          <p:cNvSpPr txBox="1"/>
          <p:nvPr/>
        </p:nvSpPr>
        <p:spPr>
          <a:xfrm>
            <a:off x="1399985" y="13182908"/>
            <a:ext cx="535883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dirty="0">
                <a:latin typeface="Gentona Light" pitchFamily="2" charset="77"/>
              </a:rPr>
              <a:t>https://stanford-cs324.github.io/winter2022/lectures/introduction/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how generative ai works"/>
          <p:cNvSpPr txBox="1">
            <a:spLocks noGrp="1"/>
          </p:cNvSpPr>
          <p:nvPr>
            <p:ph type="body" idx="21"/>
          </p:nvPr>
        </p:nvSpPr>
        <p:spPr>
          <a:prstGeom prst="rect">
            <a:avLst/>
          </a:prstGeom>
        </p:spPr>
        <p:txBody>
          <a:bodyPr/>
          <a:lstStyle/>
          <a:p>
            <a:r>
              <a:t>how generative ai works</a:t>
            </a:r>
          </a:p>
        </p:txBody>
      </p:sp>
      <mc:AlternateContent xmlns:mc="http://schemas.openxmlformats.org/markup-compatibility/2006" xmlns:a14="http://schemas.microsoft.com/office/drawing/2010/main">
        <mc:Choice Requires="a14">
          <p:sp>
            <p:nvSpPr>
              <p:cNvPr id="763" name="= { ate, ball, cheese, mouse, the, green }…"/>
              <p:cNvSpPr txBox="1">
                <a:spLocks noGrp="1"/>
              </p:cNvSpPr>
              <p:nvPr>
                <p:ph type="title" idx="4294967295"/>
              </p:nvPr>
            </p:nvSpPr>
            <p:spPr>
              <a:xfrm>
                <a:off x="62078" y="4581508"/>
                <a:ext cx="24259844" cy="3884142"/>
              </a:xfrm>
              <a:prstGeom prst="rect">
                <a:avLst/>
              </a:prstGeom>
            </p:spPr>
            <p:txBody>
              <a:bodyPr lIns="0" tIns="0" rIns="0" bIns="0" anchor="b">
                <a:noAutofit/>
              </a:bodyPr>
              <a:lstStyle/>
              <a:p>
                <a:pPr algn="ctr" defTabSz="584200">
                  <a:lnSpc>
                    <a:spcPct val="100000"/>
                  </a:lnSpc>
                  <a:defRPr sz="7200" b="0" cap="none">
                    <a:solidFill>
                      <a:srgbClr val="A6AAA9"/>
                    </a:solidFill>
                    <a:latin typeface="Avenir Next Medium"/>
                    <a:ea typeface="Avenir Next Medium"/>
                    <a:cs typeface="Avenir Next Medium"/>
                    <a:sym typeface="Avenir Next Medium"/>
                  </a:defRPr>
                </a:pPr>
                <a14:m>
                  <m:oMath xmlns:m="http://schemas.openxmlformats.org/officeDocument/2006/math">
                    <m:r>
                      <a:rPr sz="7950" i="1">
                        <a:solidFill>
                          <a:srgbClr val="A6AAA8"/>
                        </a:solidFill>
                        <a:latin typeface="Cambria Math" panose="02040503050406030204" pitchFamily="18" charset="0"/>
                      </a:rPr>
                      <m:t>𝑉</m:t>
                    </m:r>
                  </m:oMath>
                </a14:m>
                <a:r>
                  <a:rPr dirty="0"/>
                  <a:t> </a:t>
                </a:r>
                <a:r>
                  <a:rPr b="0" dirty="0">
                    <a:latin typeface="Gentona Book" pitchFamily="2" charset="77"/>
                  </a:rPr>
                  <a:t>= { ate, ball, cheese, mouse, the, green }</a:t>
                </a:r>
                <a:r>
                  <a:rPr sz="1200" b="0" dirty="0">
                    <a:latin typeface="Gentona Book" pitchFamily="2" charset="77"/>
                  </a:rPr>
                  <a:t> </a:t>
                </a:r>
              </a:p>
              <a:p>
                <a:pPr algn="ctr" defTabSz="584200">
                  <a:lnSpc>
                    <a:spcPct val="100000"/>
                  </a:lnSpc>
                  <a:defRPr sz="7200" cap="none">
                    <a:solidFill>
                      <a:srgbClr val="404040"/>
                    </a:solidFill>
                  </a:defRPr>
                </a:pPr>
                <a:endParaRPr sz="1200" b="0" dirty="0">
                  <a:latin typeface="Gentona Book" pitchFamily="2" charset="77"/>
                </a:endParaRPr>
              </a:p>
              <a:p>
                <a:pPr algn="ctr" defTabSz="584200">
                  <a:lnSpc>
                    <a:spcPct val="100000"/>
                  </a:lnSpc>
                  <a:defRPr sz="7200" cap="none">
                    <a:solidFill>
                      <a:srgbClr val="404040"/>
                    </a:solidFill>
                  </a:defRPr>
                </a:pPr>
                <a:r>
                  <a:rPr b="0" dirty="0">
                    <a:latin typeface="Gentona Book" pitchFamily="2" charset="77"/>
                  </a:rPr>
                  <a:t>p(the, mouse, ate, the, cheese)=0.7 </a:t>
                </a:r>
              </a:p>
            </p:txBody>
          </p:sp>
        </mc:Choice>
        <mc:Fallback xmlns="">
          <p:sp>
            <p:nvSpPr>
              <p:cNvPr id="763" name="= { ate, ball, cheese, mouse, the, green }…"/>
              <p:cNvSpPr txBox="1">
                <a:spLocks noGrp="1" noRot="1" noChangeAspect="1" noMove="1" noResize="1" noEditPoints="1" noAdjustHandles="1" noChangeArrowheads="1" noChangeShapeType="1" noTextEdit="1"/>
              </p:cNvSpPr>
              <p:nvPr>
                <p:ph type="title" idx="4294967295"/>
              </p:nvPr>
            </p:nvSpPr>
            <p:spPr>
              <a:xfrm>
                <a:off x="62078" y="4581508"/>
                <a:ext cx="24259844" cy="3884142"/>
              </a:xfrm>
              <a:prstGeom prst="rect">
                <a:avLst/>
              </a:prstGeom>
              <a:blipFill>
                <a:blip r:embed="rId3"/>
                <a:stretch>
                  <a:fillRect b="-14007"/>
                </a:stretch>
              </a:blipFill>
            </p:spPr>
            <p:txBody>
              <a:bodyPr/>
              <a:lstStyle/>
              <a:p>
                <a:r>
                  <a:rPr lang="en-US">
                    <a:noFill/>
                  </a:rPr>
                  <a:t> </a:t>
                </a:r>
              </a:p>
            </p:txBody>
          </p:sp>
        </mc:Fallback>
      </mc:AlternateContent>
      <p:sp>
        <p:nvSpPr>
          <p:cNvPr id="765" name="https://stanford-cs324.github.io/winter2022/lectures/introduction/"/>
          <p:cNvSpPr txBox="1"/>
          <p:nvPr/>
        </p:nvSpPr>
        <p:spPr>
          <a:xfrm>
            <a:off x="1399985" y="13182908"/>
            <a:ext cx="535883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dirty="0">
                <a:latin typeface="Gentona Light" pitchFamily="2" charset="77"/>
              </a:rPr>
              <a:t>https://stanford-cs324.github.io/winter2022/lectures/introduction/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how generative ai works"/>
          <p:cNvSpPr txBox="1">
            <a:spLocks noGrp="1"/>
          </p:cNvSpPr>
          <p:nvPr>
            <p:ph type="body" idx="21"/>
          </p:nvPr>
        </p:nvSpPr>
        <p:spPr>
          <a:prstGeom prst="rect">
            <a:avLst/>
          </a:prstGeom>
        </p:spPr>
        <p:txBody>
          <a:bodyPr/>
          <a:lstStyle/>
          <a:p>
            <a:r>
              <a:t>how generative ai works</a:t>
            </a:r>
          </a:p>
        </p:txBody>
      </p:sp>
      <mc:AlternateContent xmlns:mc="http://schemas.openxmlformats.org/markup-compatibility/2006" xmlns:a14="http://schemas.microsoft.com/office/drawing/2010/main">
        <mc:Choice Requires="a14">
          <p:sp>
            <p:nvSpPr>
              <p:cNvPr id="770" name="= { ate, ball, cheese, mouse, the, green }…"/>
              <p:cNvSpPr txBox="1">
                <a:spLocks noGrp="1"/>
              </p:cNvSpPr>
              <p:nvPr>
                <p:ph type="title" idx="4294967295"/>
              </p:nvPr>
            </p:nvSpPr>
            <p:spPr>
              <a:xfrm>
                <a:off x="62078" y="4581508"/>
                <a:ext cx="24259844" cy="3884142"/>
              </a:xfrm>
              <a:prstGeom prst="rect">
                <a:avLst/>
              </a:prstGeom>
            </p:spPr>
            <p:txBody>
              <a:bodyPr lIns="0" tIns="0" rIns="0" bIns="0" anchor="b">
                <a:noAutofit/>
              </a:bodyPr>
              <a:lstStyle/>
              <a:p>
                <a:pPr algn="ctr" defTabSz="584200">
                  <a:lnSpc>
                    <a:spcPct val="100000"/>
                  </a:lnSpc>
                  <a:defRPr sz="7200" b="0" cap="none">
                    <a:solidFill>
                      <a:srgbClr val="A6AAA9"/>
                    </a:solidFill>
                    <a:latin typeface="Avenir Next Medium"/>
                    <a:ea typeface="Avenir Next Medium"/>
                    <a:cs typeface="Avenir Next Medium"/>
                    <a:sym typeface="Avenir Next Medium"/>
                  </a:defRPr>
                </a:pPr>
                <a14:m>
                  <m:oMath xmlns:m="http://schemas.openxmlformats.org/officeDocument/2006/math">
                    <m:r>
                      <a:rPr lang="en-US" sz="7950" i="1">
                        <a:solidFill>
                          <a:srgbClr val="A6AAA8"/>
                        </a:solidFill>
                        <a:latin typeface="Cambria Math" panose="02040503050406030204" pitchFamily="18" charset="0"/>
                      </a:rPr>
                      <m:t>𝑉</m:t>
                    </m:r>
                  </m:oMath>
                </a14:m>
                <a:r>
                  <a:rPr b="0" dirty="0">
                    <a:latin typeface="Gentona Book" pitchFamily="2" charset="77"/>
                  </a:rPr>
                  <a:t>= { ate, ball, cheese, mouse, the, green }</a:t>
                </a:r>
                <a:r>
                  <a:rPr sz="1200" b="0" dirty="0">
                    <a:latin typeface="Gentona Book" pitchFamily="2" charset="77"/>
                  </a:rPr>
                  <a:t> </a:t>
                </a:r>
              </a:p>
              <a:p>
                <a:pPr algn="ctr" defTabSz="584200">
                  <a:lnSpc>
                    <a:spcPct val="100000"/>
                  </a:lnSpc>
                  <a:defRPr sz="7200" cap="none">
                    <a:solidFill>
                      <a:srgbClr val="404040"/>
                    </a:solidFill>
                  </a:defRPr>
                </a:pPr>
                <a:endParaRPr sz="1200" b="0" dirty="0">
                  <a:latin typeface="Gentona Book" pitchFamily="2" charset="77"/>
                </a:endParaRPr>
              </a:p>
              <a:p>
                <a:pPr algn="ctr" defTabSz="584200">
                  <a:lnSpc>
                    <a:spcPct val="100000"/>
                  </a:lnSpc>
                  <a:defRPr sz="7200" cap="none">
                    <a:solidFill>
                      <a:srgbClr val="404040"/>
                    </a:solidFill>
                  </a:defRPr>
                </a:pPr>
                <a:r>
                  <a:rPr b="0" dirty="0">
                    <a:latin typeface="Gentona Book" pitchFamily="2" charset="77"/>
                  </a:rPr>
                  <a:t>p(mouse, the, the, cheese, ate)=0.0001 </a:t>
                </a:r>
              </a:p>
            </p:txBody>
          </p:sp>
        </mc:Choice>
        <mc:Fallback xmlns="">
          <p:sp>
            <p:nvSpPr>
              <p:cNvPr id="770" name="= { ate, ball, cheese, mouse, the, green }…"/>
              <p:cNvSpPr txBox="1">
                <a:spLocks noGrp="1" noRot="1" noChangeAspect="1" noMove="1" noResize="1" noEditPoints="1" noAdjustHandles="1" noChangeArrowheads="1" noChangeShapeType="1" noTextEdit="1"/>
              </p:cNvSpPr>
              <p:nvPr>
                <p:ph type="title" idx="4294967295"/>
              </p:nvPr>
            </p:nvSpPr>
            <p:spPr>
              <a:xfrm>
                <a:off x="62078" y="4581508"/>
                <a:ext cx="24259844" cy="3884142"/>
              </a:xfrm>
              <a:prstGeom prst="rect">
                <a:avLst/>
              </a:prstGeom>
              <a:blipFill>
                <a:blip r:embed="rId3"/>
                <a:stretch>
                  <a:fillRect b="-14007"/>
                </a:stretch>
              </a:blipFill>
            </p:spPr>
            <p:txBody>
              <a:bodyPr/>
              <a:lstStyle/>
              <a:p>
                <a:r>
                  <a:rPr lang="en-US">
                    <a:noFill/>
                  </a:rPr>
                  <a:t> </a:t>
                </a:r>
              </a:p>
            </p:txBody>
          </p:sp>
        </mc:Fallback>
      </mc:AlternateContent>
      <p:sp>
        <p:nvSpPr>
          <p:cNvPr id="772" name="https://stanford-cs324.github.io/winter2022/lectures/introduction/"/>
          <p:cNvSpPr txBox="1"/>
          <p:nvPr/>
        </p:nvSpPr>
        <p:spPr>
          <a:xfrm>
            <a:off x="1399985" y="13182908"/>
            <a:ext cx="535883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dirty="0">
                <a:latin typeface="Gentona Light" pitchFamily="2" charset="77"/>
              </a:rPr>
              <a:t>https://stanford-cs324.github.io/winter2022/lectures/introduction/</a:t>
            </a:r>
          </a:p>
        </p:txBody>
      </p:sp>
      <p:sp>
        <p:nvSpPr>
          <p:cNvPr id="773" name="Low syntactic probability"/>
          <p:cNvSpPr/>
          <p:nvPr/>
        </p:nvSpPr>
        <p:spPr>
          <a:xfrm>
            <a:off x="8587689" y="9930476"/>
            <a:ext cx="7208621" cy="1270001"/>
          </a:xfrm>
          <a:prstGeom prst="rect">
            <a:avLst/>
          </a:prstGeom>
          <a:solidFill>
            <a:srgbClr val="D9035A"/>
          </a:solidFill>
          <a:ln w="25400">
            <a:solidFill>
              <a:srgbClr val="B3034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a:defRPr sz="4800">
                <a:solidFill>
                  <a:srgbClr val="FFFFFF"/>
                </a:solidFill>
              </a:defRPr>
            </a:lvl1pPr>
          </a:lstStyle>
          <a:p>
            <a:r>
              <a:rPr dirty="0">
                <a:latin typeface="Gentona Book" pitchFamily="2" charset="77"/>
              </a:rPr>
              <a:t>Low syntactic probability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how generative ai works"/>
          <p:cNvSpPr txBox="1">
            <a:spLocks noGrp="1"/>
          </p:cNvSpPr>
          <p:nvPr>
            <p:ph type="body" idx="21"/>
          </p:nvPr>
        </p:nvSpPr>
        <p:spPr>
          <a:prstGeom prst="rect">
            <a:avLst/>
          </a:prstGeom>
        </p:spPr>
        <p:txBody>
          <a:bodyPr/>
          <a:lstStyle/>
          <a:p>
            <a:r>
              <a:t>how generative ai works</a:t>
            </a:r>
          </a:p>
        </p:txBody>
      </p:sp>
      <mc:AlternateContent xmlns:mc="http://schemas.openxmlformats.org/markup-compatibility/2006" xmlns:a14="http://schemas.microsoft.com/office/drawing/2010/main">
        <mc:Choice Requires="a14">
          <p:sp>
            <p:nvSpPr>
              <p:cNvPr id="778" name="= { ate, ball, cheese, mouse, the, green }…"/>
              <p:cNvSpPr txBox="1">
                <a:spLocks noGrp="1"/>
              </p:cNvSpPr>
              <p:nvPr>
                <p:ph type="title" idx="4294967295"/>
              </p:nvPr>
            </p:nvSpPr>
            <p:spPr>
              <a:xfrm>
                <a:off x="62078" y="4581508"/>
                <a:ext cx="24259844" cy="3884142"/>
              </a:xfrm>
              <a:prstGeom prst="rect">
                <a:avLst/>
              </a:prstGeom>
            </p:spPr>
            <p:txBody>
              <a:bodyPr lIns="0" tIns="0" rIns="0" bIns="0" anchor="b">
                <a:noAutofit/>
              </a:bodyPr>
              <a:lstStyle/>
              <a:p>
                <a:pPr algn="ctr" defTabSz="584200">
                  <a:lnSpc>
                    <a:spcPct val="100000"/>
                  </a:lnSpc>
                  <a:defRPr sz="7200" b="0" cap="none">
                    <a:solidFill>
                      <a:srgbClr val="A6AAA9"/>
                    </a:solidFill>
                    <a:latin typeface="Avenir Next Medium"/>
                    <a:ea typeface="Avenir Next Medium"/>
                    <a:cs typeface="Avenir Next Medium"/>
                    <a:sym typeface="Avenir Next Medium"/>
                  </a:defRPr>
                </a:pPr>
                <a14:m>
                  <m:oMath xmlns:m="http://schemas.openxmlformats.org/officeDocument/2006/math">
                    <m:r>
                      <a:rPr lang="en-US" sz="7950" i="1">
                        <a:solidFill>
                          <a:srgbClr val="A6AAA8"/>
                        </a:solidFill>
                        <a:latin typeface="Cambria Math" panose="02040503050406030204" pitchFamily="18" charset="0"/>
                      </a:rPr>
                      <m:t>𝑉</m:t>
                    </m:r>
                  </m:oMath>
                </a14:m>
                <a:r>
                  <a:rPr b="0" dirty="0">
                    <a:latin typeface="Gentona Book" pitchFamily="2" charset="77"/>
                  </a:rPr>
                  <a:t>= { ate, ball, cheese, mouse, the, green }</a:t>
                </a:r>
                <a:r>
                  <a:rPr sz="1200" b="0" dirty="0">
                    <a:latin typeface="Gentona Book" pitchFamily="2" charset="77"/>
                  </a:rPr>
                  <a:t> </a:t>
                </a:r>
              </a:p>
              <a:p>
                <a:pPr algn="ctr" defTabSz="584200">
                  <a:lnSpc>
                    <a:spcPct val="100000"/>
                  </a:lnSpc>
                  <a:defRPr sz="7200" cap="none">
                    <a:solidFill>
                      <a:srgbClr val="404040"/>
                    </a:solidFill>
                  </a:defRPr>
                </a:pPr>
                <a:endParaRPr sz="1200" b="0" dirty="0">
                  <a:latin typeface="Gentona Book" pitchFamily="2" charset="77"/>
                </a:endParaRPr>
              </a:p>
              <a:p>
                <a:pPr algn="ctr" defTabSz="584200">
                  <a:lnSpc>
                    <a:spcPct val="100000"/>
                  </a:lnSpc>
                  <a:defRPr sz="7200" cap="none">
                    <a:solidFill>
                      <a:srgbClr val="404040"/>
                    </a:solidFill>
                  </a:defRPr>
                </a:pPr>
                <a:r>
                  <a:rPr b="0" dirty="0">
                    <a:latin typeface="Gentona Book" pitchFamily="2" charset="77"/>
                  </a:rPr>
                  <a:t>p(the, cheese, ate, the, mouse)=0.01 </a:t>
                </a:r>
              </a:p>
            </p:txBody>
          </p:sp>
        </mc:Choice>
        <mc:Fallback xmlns="">
          <p:sp>
            <p:nvSpPr>
              <p:cNvPr id="778" name="= { ate, ball, cheese, mouse, the, green }…"/>
              <p:cNvSpPr txBox="1">
                <a:spLocks noGrp="1" noRot="1" noChangeAspect="1" noMove="1" noResize="1" noEditPoints="1" noAdjustHandles="1" noChangeArrowheads="1" noChangeShapeType="1" noTextEdit="1"/>
              </p:cNvSpPr>
              <p:nvPr>
                <p:ph type="title" idx="4294967295"/>
              </p:nvPr>
            </p:nvSpPr>
            <p:spPr>
              <a:xfrm>
                <a:off x="62078" y="4581508"/>
                <a:ext cx="24259844" cy="3884142"/>
              </a:xfrm>
              <a:prstGeom prst="rect">
                <a:avLst/>
              </a:prstGeom>
              <a:blipFill>
                <a:blip r:embed="rId3"/>
                <a:stretch>
                  <a:fillRect b="-14007"/>
                </a:stretch>
              </a:blipFill>
            </p:spPr>
            <p:txBody>
              <a:bodyPr/>
              <a:lstStyle/>
              <a:p>
                <a:r>
                  <a:rPr lang="en-US">
                    <a:noFill/>
                  </a:rPr>
                  <a:t> </a:t>
                </a:r>
              </a:p>
            </p:txBody>
          </p:sp>
        </mc:Fallback>
      </mc:AlternateContent>
      <p:sp>
        <p:nvSpPr>
          <p:cNvPr id="780" name="https://stanford-cs324.github.io/winter2022/lectures/introduction/"/>
          <p:cNvSpPr txBox="1"/>
          <p:nvPr/>
        </p:nvSpPr>
        <p:spPr>
          <a:xfrm>
            <a:off x="1399985" y="13182908"/>
            <a:ext cx="535883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dirty="0">
                <a:latin typeface="Gentona Light" pitchFamily="2" charset="77"/>
              </a:rPr>
              <a:t>https://stanford-cs324.github.io/winter2022/lectures/introduction/</a:t>
            </a:r>
          </a:p>
        </p:txBody>
      </p:sp>
      <p:sp>
        <p:nvSpPr>
          <p:cNvPr id="781" name="Low World Knowledge probability"/>
          <p:cNvSpPr/>
          <p:nvPr/>
        </p:nvSpPr>
        <p:spPr>
          <a:xfrm>
            <a:off x="7145704" y="9930476"/>
            <a:ext cx="10092592" cy="1270001"/>
          </a:xfrm>
          <a:prstGeom prst="rect">
            <a:avLst/>
          </a:prstGeom>
          <a:solidFill>
            <a:srgbClr val="D9035A"/>
          </a:solidFill>
          <a:ln w="25400">
            <a:solidFill>
              <a:srgbClr val="B3034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a:defRPr sz="4800">
                <a:solidFill>
                  <a:srgbClr val="FFFFFF"/>
                </a:solidFill>
              </a:defRPr>
            </a:lvl1pPr>
          </a:lstStyle>
          <a:p>
            <a:r>
              <a:rPr dirty="0">
                <a:latin typeface="Gentona Book" pitchFamily="2" charset="77"/>
              </a:rPr>
              <a:t>Low World Knowledge probability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how generative ai works"/>
          <p:cNvSpPr txBox="1">
            <a:spLocks noGrp="1"/>
          </p:cNvSpPr>
          <p:nvPr>
            <p:ph type="body" idx="21"/>
          </p:nvPr>
        </p:nvSpPr>
        <p:spPr>
          <a:prstGeom prst="rect">
            <a:avLst/>
          </a:prstGeom>
        </p:spPr>
        <p:txBody>
          <a:bodyPr/>
          <a:lstStyle/>
          <a:p>
            <a:r>
              <a:t>how generative ai works</a:t>
            </a:r>
          </a:p>
        </p:txBody>
      </p:sp>
      <mc:AlternateContent xmlns:mc="http://schemas.openxmlformats.org/markup-compatibility/2006" xmlns:a14="http://schemas.microsoft.com/office/drawing/2010/main">
        <mc:Choice Requires="a14">
          <p:sp>
            <p:nvSpPr>
              <p:cNvPr id="786" name="= { ate, ball, cheese, mouse, the, green }…"/>
              <p:cNvSpPr txBox="1">
                <a:spLocks noGrp="1"/>
              </p:cNvSpPr>
              <p:nvPr>
                <p:ph type="title" idx="4294967295"/>
              </p:nvPr>
            </p:nvSpPr>
            <p:spPr>
              <a:xfrm>
                <a:off x="62078" y="4581508"/>
                <a:ext cx="24259844" cy="3884142"/>
              </a:xfrm>
              <a:prstGeom prst="rect">
                <a:avLst/>
              </a:prstGeom>
            </p:spPr>
            <p:txBody>
              <a:bodyPr lIns="0" tIns="0" rIns="0" bIns="0" anchor="b">
                <a:noAutofit/>
              </a:bodyPr>
              <a:lstStyle/>
              <a:p>
                <a:pPr algn="ctr" defTabSz="584200">
                  <a:lnSpc>
                    <a:spcPct val="100000"/>
                  </a:lnSpc>
                  <a:defRPr sz="7200" b="0" cap="none">
                    <a:solidFill>
                      <a:srgbClr val="A6AAA9"/>
                    </a:solidFill>
                    <a:latin typeface="Avenir Next Medium"/>
                    <a:ea typeface="Avenir Next Medium"/>
                    <a:cs typeface="Avenir Next Medium"/>
                    <a:sym typeface="Avenir Next Medium"/>
                  </a:defRPr>
                </a:pPr>
                <a14:m>
                  <m:oMath xmlns:m="http://schemas.openxmlformats.org/officeDocument/2006/math">
                    <m:r>
                      <a:rPr lang="en-US" sz="7950" i="1">
                        <a:solidFill>
                          <a:srgbClr val="A6AAA8"/>
                        </a:solidFill>
                        <a:latin typeface="Cambria Math" panose="02040503050406030204" pitchFamily="18" charset="0"/>
                      </a:rPr>
                      <m:t>𝑉</m:t>
                    </m:r>
                  </m:oMath>
                </a14:m>
                <a:r>
                  <a:rPr b="0" dirty="0">
                    <a:latin typeface="Gentona Book" pitchFamily="2" charset="77"/>
                  </a:rPr>
                  <a:t>= { ate, ball, cheese, mouse, the, green }</a:t>
                </a:r>
                <a:r>
                  <a:rPr sz="1200" b="0" dirty="0">
                    <a:latin typeface="Gentona Book" pitchFamily="2" charset="77"/>
                  </a:rPr>
                  <a:t> </a:t>
                </a:r>
              </a:p>
              <a:p>
                <a:pPr algn="ctr" defTabSz="584200">
                  <a:lnSpc>
                    <a:spcPct val="100000"/>
                  </a:lnSpc>
                  <a:defRPr sz="7200" cap="none">
                    <a:solidFill>
                      <a:srgbClr val="404040"/>
                    </a:solidFill>
                  </a:defRPr>
                </a:pPr>
                <a:endParaRPr sz="1200" b="0" dirty="0">
                  <a:latin typeface="Gentona Book" pitchFamily="2" charset="77"/>
                </a:endParaRPr>
              </a:p>
              <a:p>
                <a:pPr algn="ctr" defTabSz="584200">
                  <a:lnSpc>
                    <a:spcPct val="100000"/>
                  </a:lnSpc>
                  <a:defRPr sz="7200" cap="none">
                    <a:solidFill>
                      <a:srgbClr val="404040"/>
                    </a:solidFill>
                  </a:defRPr>
                </a:pPr>
                <a:r>
                  <a:rPr b="0" dirty="0">
                    <a:latin typeface="Gentona Book" pitchFamily="2" charset="77"/>
                  </a:rPr>
                  <a:t>p(the, mouse, ate, the, cheese)=0.7 </a:t>
                </a:r>
              </a:p>
            </p:txBody>
          </p:sp>
        </mc:Choice>
        <mc:Fallback xmlns="">
          <p:sp>
            <p:nvSpPr>
              <p:cNvPr id="786" name="= { ate, ball, cheese, mouse, the, green }…"/>
              <p:cNvSpPr txBox="1">
                <a:spLocks noGrp="1" noRot="1" noChangeAspect="1" noMove="1" noResize="1" noEditPoints="1" noAdjustHandles="1" noChangeArrowheads="1" noChangeShapeType="1" noTextEdit="1"/>
              </p:cNvSpPr>
              <p:nvPr>
                <p:ph type="title" idx="4294967295"/>
              </p:nvPr>
            </p:nvSpPr>
            <p:spPr>
              <a:xfrm>
                <a:off x="62078" y="4581508"/>
                <a:ext cx="24259844" cy="3884142"/>
              </a:xfrm>
              <a:prstGeom prst="rect">
                <a:avLst/>
              </a:prstGeom>
              <a:blipFill>
                <a:blip r:embed="rId3"/>
                <a:stretch>
                  <a:fillRect b="-14007"/>
                </a:stretch>
              </a:blipFill>
            </p:spPr>
            <p:txBody>
              <a:bodyPr/>
              <a:lstStyle/>
              <a:p>
                <a:r>
                  <a:rPr lang="en-US">
                    <a:noFill/>
                  </a:rPr>
                  <a:t> </a:t>
                </a:r>
              </a:p>
            </p:txBody>
          </p:sp>
        </mc:Fallback>
      </mc:AlternateContent>
      <p:sp>
        <p:nvSpPr>
          <p:cNvPr id="788" name="https://stanford-cs324.github.io/winter2022/lectures/introduction/"/>
          <p:cNvSpPr txBox="1"/>
          <p:nvPr/>
        </p:nvSpPr>
        <p:spPr>
          <a:xfrm>
            <a:off x="1399985" y="13182908"/>
            <a:ext cx="535883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dirty="0">
                <a:latin typeface="Gentona Light" pitchFamily="2" charset="77"/>
              </a:rPr>
              <a:t>https://stanford-cs324.github.io/winter2022/lectures/introduction/</a:t>
            </a:r>
          </a:p>
        </p:txBody>
      </p:sp>
      <p:sp>
        <p:nvSpPr>
          <p:cNvPr id="789" name="Good Syntactic and  World Knowledge probability"/>
          <p:cNvSpPr/>
          <p:nvPr/>
        </p:nvSpPr>
        <p:spPr>
          <a:xfrm>
            <a:off x="4631580" y="9930476"/>
            <a:ext cx="14196022" cy="1270001"/>
          </a:xfrm>
          <a:prstGeom prst="rect">
            <a:avLst/>
          </a:prstGeom>
          <a:solidFill>
            <a:srgbClr val="D9035A"/>
          </a:solidFill>
          <a:ln w="25400">
            <a:solidFill>
              <a:srgbClr val="B3034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a:defRPr sz="4800">
                <a:solidFill>
                  <a:srgbClr val="FFFFFF"/>
                </a:solidFill>
              </a:defRPr>
            </a:lvl1pPr>
          </a:lstStyle>
          <a:p>
            <a:r>
              <a:rPr dirty="0">
                <a:latin typeface="Gentona Book" pitchFamily="2" charset="77"/>
              </a:rPr>
              <a:t>Good Syntactic and  World Knowledge probability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67816-1561-068C-9D42-92F14AAC9634}"/>
            </a:ext>
          </a:extLst>
        </p:cNvPr>
        <p:cNvGrpSpPr/>
        <p:nvPr/>
      </p:nvGrpSpPr>
      <p:grpSpPr>
        <a:xfrm>
          <a:off x="0" y="0"/>
          <a:ext cx="0" cy="0"/>
          <a:chOff x="0" y="0"/>
          <a:chExt cx="0" cy="0"/>
        </a:xfrm>
      </p:grpSpPr>
      <p:sp>
        <p:nvSpPr>
          <p:cNvPr id="843" name="how generative ai works">
            <a:extLst>
              <a:ext uri="{FF2B5EF4-FFF2-40B4-BE49-F238E27FC236}">
                <a16:creationId xmlns:a16="http://schemas.microsoft.com/office/drawing/2014/main" id="{15046D08-0A90-0D67-646B-362662697946}"/>
              </a:ext>
            </a:extLst>
          </p:cNvPr>
          <p:cNvSpPr txBox="1">
            <a:spLocks noGrp="1"/>
          </p:cNvSpPr>
          <p:nvPr>
            <p:ph type="body" idx="21"/>
          </p:nvPr>
        </p:nvSpPr>
        <p:spPr>
          <a:prstGeom prst="rect">
            <a:avLst/>
          </a:prstGeom>
        </p:spPr>
        <p:txBody>
          <a:bodyPr/>
          <a:lstStyle/>
          <a:p>
            <a:r>
              <a:t>how generative ai works</a:t>
            </a:r>
          </a:p>
        </p:txBody>
      </p:sp>
      <p:grpSp>
        <p:nvGrpSpPr>
          <p:cNvPr id="50" name="Group 49">
            <a:extLst>
              <a:ext uri="{FF2B5EF4-FFF2-40B4-BE49-F238E27FC236}">
                <a16:creationId xmlns:a16="http://schemas.microsoft.com/office/drawing/2014/main" id="{2ACF8328-2FEB-979B-9B67-2FB5BA9B233D}"/>
              </a:ext>
            </a:extLst>
          </p:cNvPr>
          <p:cNvGrpSpPr/>
          <p:nvPr/>
        </p:nvGrpSpPr>
        <p:grpSpPr>
          <a:xfrm>
            <a:off x="7704105" y="1137896"/>
            <a:ext cx="7186626" cy="5560084"/>
            <a:chOff x="7704105" y="1846556"/>
            <a:chExt cx="7186626" cy="5560084"/>
          </a:xfrm>
        </p:grpSpPr>
        <p:cxnSp>
          <p:nvCxnSpPr>
            <p:cNvPr id="45" name="Straight Arrow Connector 44">
              <a:extLst>
                <a:ext uri="{FF2B5EF4-FFF2-40B4-BE49-F238E27FC236}">
                  <a16:creationId xmlns:a16="http://schemas.microsoft.com/office/drawing/2014/main" id="{8C8A665F-D605-C9E6-72F2-E8892580BBC0}"/>
                </a:ext>
              </a:extLst>
            </p:cNvPr>
            <p:cNvCxnSpPr/>
            <p:nvPr/>
          </p:nvCxnSpPr>
          <p:spPr>
            <a:xfrm>
              <a:off x="7704112" y="2493060"/>
              <a:ext cx="7186619" cy="0"/>
            </a:xfrm>
            <a:prstGeom prst="straightConnector1">
              <a:avLst/>
            </a:prstGeom>
            <a:noFill/>
            <a:ln w="101600" cap="flat" cmpd="sng" algn="ctr">
              <a:solidFill>
                <a:srgbClr val="D34817"/>
              </a:solidFill>
              <a:prstDash val="solid"/>
              <a:tailEnd type="triangle"/>
            </a:ln>
            <a:effectLst>
              <a:outerShdw blurRad="40000" dist="20000" dir="5400000" rotWithShape="0">
                <a:srgbClr val="000000">
                  <a:alpha val="38000"/>
                </a:srgbClr>
              </a:outerShdw>
            </a:effectLst>
          </p:spPr>
        </p:cxnSp>
        <p:sp>
          <p:nvSpPr>
            <p:cNvPr id="46" name="Oval 45">
              <a:extLst>
                <a:ext uri="{FF2B5EF4-FFF2-40B4-BE49-F238E27FC236}">
                  <a16:creationId xmlns:a16="http://schemas.microsoft.com/office/drawing/2014/main" id="{B7ED8E74-0B61-9BE7-5C8F-63E41EDDF6F2}"/>
                </a:ext>
              </a:extLst>
            </p:cNvPr>
            <p:cNvSpPr/>
            <p:nvPr/>
          </p:nvSpPr>
          <p:spPr>
            <a:xfrm>
              <a:off x="8840628" y="2493060"/>
              <a:ext cx="4913580" cy="4913580"/>
            </a:xfrm>
            <a:prstGeom prst="ellipse">
              <a:avLst/>
            </a:prstGeom>
            <a:noFill/>
            <a:ln w="101600" cap="flat" cmpd="sng" algn="ctr">
              <a:solidFill>
                <a:srgbClr val="D3481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 name="Straight Arrow Connector 46">
              <a:extLst>
                <a:ext uri="{FF2B5EF4-FFF2-40B4-BE49-F238E27FC236}">
                  <a16:creationId xmlns:a16="http://schemas.microsoft.com/office/drawing/2014/main" id="{28462D00-85E4-0AE2-E7C7-EEA4BC70FF3E}"/>
                </a:ext>
              </a:extLst>
            </p:cNvPr>
            <p:cNvCxnSpPr>
              <a:cxnSpLocks/>
            </p:cNvCxnSpPr>
            <p:nvPr/>
          </p:nvCxnSpPr>
          <p:spPr>
            <a:xfrm flipH="1">
              <a:off x="10973694" y="7406640"/>
              <a:ext cx="647444" cy="0"/>
            </a:xfrm>
            <a:prstGeom prst="straightConnector1">
              <a:avLst/>
            </a:prstGeom>
            <a:noFill/>
            <a:ln w="101600" cap="flat" cmpd="sng" algn="ctr">
              <a:solidFill>
                <a:srgbClr val="D34817"/>
              </a:solidFill>
              <a:prstDash val="solid"/>
              <a:tailEnd type="triangle"/>
            </a:ln>
            <a:effectLst/>
          </p:spPr>
        </p:cxnSp>
        <p:sp>
          <p:nvSpPr>
            <p:cNvPr id="48" name="TextBox 47">
              <a:extLst>
                <a:ext uri="{FF2B5EF4-FFF2-40B4-BE49-F238E27FC236}">
                  <a16:creationId xmlns:a16="http://schemas.microsoft.com/office/drawing/2014/main" id="{4A30B027-C95A-7A72-2057-A418E2BC5C8A}"/>
                </a:ext>
              </a:extLst>
            </p:cNvPr>
            <p:cNvSpPr txBox="1"/>
            <p:nvPr/>
          </p:nvSpPr>
          <p:spPr>
            <a:xfrm>
              <a:off x="7704105" y="1846556"/>
              <a:ext cx="1701107"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prstClr val="black"/>
                  </a:solidFill>
                  <a:effectLst/>
                  <a:uLnTx/>
                  <a:uFillTx/>
                  <a:latin typeface="Gentona Book" pitchFamily="2" charset="77"/>
                </a:rPr>
                <a:t>Prompt</a:t>
              </a:r>
            </a:p>
          </p:txBody>
        </p:sp>
        <p:sp>
          <p:nvSpPr>
            <p:cNvPr id="49" name="TextBox 48">
              <a:extLst>
                <a:ext uri="{FF2B5EF4-FFF2-40B4-BE49-F238E27FC236}">
                  <a16:creationId xmlns:a16="http://schemas.microsoft.com/office/drawing/2014/main" id="{AAE4C914-FC33-1512-A770-BFFE62C11C2B}"/>
                </a:ext>
              </a:extLst>
            </p:cNvPr>
            <p:cNvSpPr txBox="1"/>
            <p:nvPr/>
          </p:nvSpPr>
          <p:spPr>
            <a:xfrm>
              <a:off x="10175955" y="4626685"/>
              <a:ext cx="2242922"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prstClr val="black"/>
                  </a:solidFill>
                  <a:effectLst/>
                  <a:uLnTx/>
                  <a:uFillTx/>
                  <a:latin typeface="Gentona Book" pitchFamily="2" charset="77"/>
                </a:rPr>
                <a:t>Is it done?</a:t>
              </a:r>
            </a:p>
          </p:txBody>
        </p:sp>
      </p:grpSp>
      <p:pic>
        <p:nvPicPr>
          <p:cNvPr id="51" name="Picture 50">
            <a:extLst>
              <a:ext uri="{FF2B5EF4-FFF2-40B4-BE49-F238E27FC236}">
                <a16:creationId xmlns:a16="http://schemas.microsoft.com/office/drawing/2014/main" id="{4927870C-5AB2-31EE-64EB-9E7236920F18}"/>
              </a:ext>
            </a:extLst>
          </p:cNvPr>
          <p:cNvPicPr>
            <a:picLocks noChangeAspect="1"/>
          </p:cNvPicPr>
          <p:nvPr/>
        </p:nvPicPr>
        <p:blipFill>
          <a:blip r:embed="rId3"/>
          <a:stretch>
            <a:fillRect/>
          </a:stretch>
        </p:blipFill>
        <p:spPr>
          <a:xfrm>
            <a:off x="1120138" y="7699563"/>
            <a:ext cx="5440681" cy="5660900"/>
          </a:xfrm>
          <a:prstGeom prst="rect">
            <a:avLst/>
          </a:prstGeom>
        </p:spPr>
      </p:pic>
      <p:pic>
        <p:nvPicPr>
          <p:cNvPr id="52" name="Picture 51">
            <a:extLst>
              <a:ext uri="{FF2B5EF4-FFF2-40B4-BE49-F238E27FC236}">
                <a16:creationId xmlns:a16="http://schemas.microsoft.com/office/drawing/2014/main" id="{4E1D942F-5352-8826-010A-50829BDEEFB9}"/>
              </a:ext>
            </a:extLst>
          </p:cNvPr>
          <p:cNvPicPr>
            <a:picLocks noChangeAspect="1"/>
          </p:cNvPicPr>
          <p:nvPr/>
        </p:nvPicPr>
        <p:blipFill>
          <a:blip r:embed="rId3"/>
          <a:stretch>
            <a:fillRect/>
          </a:stretch>
        </p:blipFill>
        <p:spPr>
          <a:xfrm>
            <a:off x="8481345" y="7699563"/>
            <a:ext cx="5440681" cy="5660900"/>
          </a:xfrm>
          <a:prstGeom prst="rect">
            <a:avLst/>
          </a:prstGeom>
        </p:spPr>
      </p:pic>
      <p:pic>
        <p:nvPicPr>
          <p:cNvPr id="53" name="Picture 52">
            <a:extLst>
              <a:ext uri="{FF2B5EF4-FFF2-40B4-BE49-F238E27FC236}">
                <a16:creationId xmlns:a16="http://schemas.microsoft.com/office/drawing/2014/main" id="{315B40F1-A20A-1E65-3E79-995BA309B906}"/>
              </a:ext>
            </a:extLst>
          </p:cNvPr>
          <p:cNvPicPr>
            <a:picLocks noChangeAspect="1"/>
          </p:cNvPicPr>
          <p:nvPr/>
        </p:nvPicPr>
        <p:blipFill>
          <a:blip r:embed="rId3"/>
          <a:stretch>
            <a:fillRect/>
          </a:stretch>
        </p:blipFill>
        <p:spPr>
          <a:xfrm>
            <a:off x="16734092" y="7699562"/>
            <a:ext cx="5440681" cy="5660900"/>
          </a:xfrm>
          <a:prstGeom prst="rect">
            <a:avLst/>
          </a:prstGeom>
        </p:spPr>
      </p:pic>
      <p:sp>
        <p:nvSpPr>
          <p:cNvPr id="54" name="TextBox 53">
            <a:extLst>
              <a:ext uri="{FF2B5EF4-FFF2-40B4-BE49-F238E27FC236}">
                <a16:creationId xmlns:a16="http://schemas.microsoft.com/office/drawing/2014/main" id="{99F60CAE-6A00-0F1B-0166-027C6827EB70}"/>
              </a:ext>
            </a:extLst>
          </p:cNvPr>
          <p:cNvSpPr txBox="1"/>
          <p:nvPr/>
        </p:nvSpPr>
        <p:spPr>
          <a:xfrm>
            <a:off x="7032166" y="10047829"/>
            <a:ext cx="977832"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rgbClr val="282828"/>
                </a:solidFill>
                <a:effectLst/>
                <a:uFillTx/>
                <a:latin typeface="Gentona Book" pitchFamily="2" charset="77"/>
                <a:sym typeface="Avenir Next Regular"/>
              </a:rPr>
              <a:t>Use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rgbClr val="282828"/>
                </a:solidFill>
                <a:effectLst/>
                <a:uFillTx/>
                <a:latin typeface="Gentona Book" pitchFamily="2" charset="77"/>
                <a:sym typeface="Avenir Next Regular"/>
              </a:rPr>
              <a:t>a tool</a:t>
            </a:r>
          </a:p>
        </p:txBody>
      </p:sp>
      <p:sp>
        <p:nvSpPr>
          <p:cNvPr id="55" name="TextBox 54">
            <a:extLst>
              <a:ext uri="{FF2B5EF4-FFF2-40B4-BE49-F238E27FC236}">
                <a16:creationId xmlns:a16="http://schemas.microsoft.com/office/drawing/2014/main" id="{B7067E1E-D9DC-B9EA-4FD3-E6FFF0A11EF9}"/>
              </a:ext>
            </a:extLst>
          </p:cNvPr>
          <p:cNvSpPr txBox="1"/>
          <p:nvPr/>
        </p:nvSpPr>
        <p:spPr>
          <a:xfrm>
            <a:off x="14353432" y="10047829"/>
            <a:ext cx="1949253"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rgbClr val="282828"/>
                </a:solidFill>
                <a:effectLst/>
                <a:uFillTx/>
                <a:latin typeface="Gentona Book" pitchFamily="2" charset="77"/>
                <a:sym typeface="Avenir Next Regular"/>
              </a:rPr>
              <a:t>Ask for</a:t>
            </a:r>
          </a:p>
          <a:p>
            <a:pPr marL="0" marR="0" indent="0" algn="ctr" defTabSz="825500" rtl="0" fontAlgn="auto" latinLnBrk="0" hangingPunct="0">
              <a:lnSpc>
                <a:spcPct val="100000"/>
              </a:lnSpc>
              <a:spcBef>
                <a:spcPts val="0"/>
              </a:spcBef>
              <a:spcAft>
                <a:spcPts val="0"/>
              </a:spcAft>
              <a:buClrTx/>
              <a:buSzTx/>
              <a:buFontTx/>
              <a:buNone/>
              <a:tabLst/>
            </a:pPr>
            <a:r>
              <a:rPr lang="en-US" dirty="0">
                <a:latin typeface="Gentona Book" pitchFamily="2" charset="77"/>
              </a:rPr>
              <a:t>clarification</a:t>
            </a:r>
            <a:endParaRPr kumimoji="0" lang="en-US" sz="2800" u="none" strike="noStrike" cap="none" spc="0" normalizeH="0" baseline="0" dirty="0">
              <a:ln>
                <a:noFill/>
              </a:ln>
              <a:solidFill>
                <a:srgbClr val="282828"/>
              </a:solidFill>
              <a:effectLst/>
              <a:uFillTx/>
              <a:latin typeface="Gentona Book" pitchFamily="2" charset="77"/>
              <a:sym typeface="Avenir Next Regular"/>
            </a:endParaRPr>
          </a:p>
        </p:txBody>
      </p:sp>
      <p:cxnSp>
        <p:nvCxnSpPr>
          <p:cNvPr id="57" name="Straight Arrow Connector 56">
            <a:extLst>
              <a:ext uri="{FF2B5EF4-FFF2-40B4-BE49-F238E27FC236}">
                <a16:creationId xmlns:a16="http://schemas.microsoft.com/office/drawing/2014/main" id="{5865402E-E731-47E3-8296-85F79080A08D}"/>
              </a:ext>
            </a:extLst>
          </p:cNvPr>
          <p:cNvCxnSpPr>
            <a:stCxn id="51" idx="3"/>
            <a:endCxn id="54" idx="1"/>
          </p:cNvCxnSpPr>
          <p:nvPr/>
        </p:nvCxnSpPr>
        <p:spPr>
          <a:xfrm>
            <a:off x="6560819" y="10530013"/>
            <a:ext cx="471347" cy="0"/>
          </a:xfrm>
          <a:prstGeom prst="straightConnector1">
            <a:avLst/>
          </a:prstGeom>
          <a:noFill/>
          <a:ln w="101600"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FD8FBE51-E8B9-98BF-CD69-DFC5B4548651}"/>
              </a:ext>
            </a:extLst>
          </p:cNvPr>
          <p:cNvCxnSpPr>
            <a:stCxn id="54" idx="3"/>
            <a:endCxn id="52" idx="1"/>
          </p:cNvCxnSpPr>
          <p:nvPr/>
        </p:nvCxnSpPr>
        <p:spPr>
          <a:xfrm>
            <a:off x="8009998" y="10530013"/>
            <a:ext cx="471347" cy="0"/>
          </a:xfrm>
          <a:prstGeom prst="straightConnector1">
            <a:avLst/>
          </a:prstGeom>
          <a:noFill/>
          <a:ln w="101600"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3" name="Straight Arrow Connector 62">
            <a:extLst>
              <a:ext uri="{FF2B5EF4-FFF2-40B4-BE49-F238E27FC236}">
                <a16:creationId xmlns:a16="http://schemas.microsoft.com/office/drawing/2014/main" id="{16C7FD20-A9EA-51DE-E5EF-BF454A3457B7}"/>
              </a:ext>
            </a:extLst>
          </p:cNvPr>
          <p:cNvCxnSpPr>
            <a:stCxn id="52" idx="3"/>
            <a:endCxn id="55" idx="1"/>
          </p:cNvCxnSpPr>
          <p:nvPr/>
        </p:nvCxnSpPr>
        <p:spPr>
          <a:xfrm>
            <a:off x="13922026" y="10530013"/>
            <a:ext cx="431406" cy="0"/>
          </a:xfrm>
          <a:prstGeom prst="straightConnector1">
            <a:avLst/>
          </a:prstGeom>
          <a:noFill/>
          <a:ln w="101600"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33" name="Straight Arrow Connector 832">
            <a:extLst>
              <a:ext uri="{FF2B5EF4-FFF2-40B4-BE49-F238E27FC236}">
                <a16:creationId xmlns:a16="http://schemas.microsoft.com/office/drawing/2014/main" id="{07514D72-2D26-A8EC-E92B-5516F9FDBD5B}"/>
              </a:ext>
            </a:extLst>
          </p:cNvPr>
          <p:cNvCxnSpPr>
            <a:stCxn id="55" idx="3"/>
          </p:cNvCxnSpPr>
          <p:nvPr/>
        </p:nvCxnSpPr>
        <p:spPr>
          <a:xfrm flipV="1">
            <a:off x="16302685" y="10530012"/>
            <a:ext cx="431407" cy="1"/>
          </a:xfrm>
          <a:prstGeom prst="straightConnector1">
            <a:avLst/>
          </a:prstGeom>
          <a:noFill/>
          <a:ln w="101600"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35" name="Straight Arrow Connector 834">
            <a:extLst>
              <a:ext uri="{FF2B5EF4-FFF2-40B4-BE49-F238E27FC236}">
                <a16:creationId xmlns:a16="http://schemas.microsoft.com/office/drawing/2014/main" id="{9D0FCD91-352E-387E-35CA-B519887155DA}"/>
              </a:ext>
            </a:extLst>
          </p:cNvPr>
          <p:cNvCxnSpPr>
            <a:stCxn id="53" idx="3"/>
          </p:cNvCxnSpPr>
          <p:nvPr/>
        </p:nvCxnSpPr>
        <p:spPr>
          <a:xfrm>
            <a:off x="22174773" y="10530012"/>
            <a:ext cx="507427" cy="0"/>
          </a:xfrm>
          <a:prstGeom prst="straightConnector1">
            <a:avLst/>
          </a:prstGeom>
          <a:noFill/>
          <a:ln w="101600"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2919532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how generative ai works"/>
          <p:cNvSpPr txBox="1">
            <a:spLocks noGrp="1"/>
          </p:cNvSpPr>
          <p:nvPr>
            <p:ph type="body" idx="21"/>
          </p:nvPr>
        </p:nvSpPr>
        <p:spPr>
          <a:prstGeom prst="rect">
            <a:avLst/>
          </a:prstGeom>
        </p:spPr>
        <p:txBody>
          <a:bodyPr/>
          <a:lstStyle/>
          <a:p>
            <a:r>
              <a:t>how generative ai works</a:t>
            </a:r>
          </a:p>
        </p:txBody>
      </p:sp>
      <p:sp>
        <p:nvSpPr>
          <p:cNvPr id="844" name="p(x1, … , xL)"/>
          <p:cNvSpPr txBox="1">
            <a:spLocks noGrp="1"/>
          </p:cNvSpPr>
          <p:nvPr>
            <p:ph type="title" idx="4294967295"/>
          </p:nvPr>
        </p:nvSpPr>
        <p:spPr>
          <a:xfrm>
            <a:off x="62078" y="6645926"/>
            <a:ext cx="24259844" cy="1311859"/>
          </a:xfrm>
          <a:prstGeom prst="rect">
            <a:avLst/>
          </a:prstGeom>
        </p:spPr>
        <p:txBody>
          <a:bodyPr lIns="0" tIns="0" rIns="0" bIns="0" anchor="b">
            <a:noAutofit/>
          </a:bodyPr>
          <a:lstStyle/>
          <a:p>
            <a:pPr algn="ctr" defTabSz="584200">
              <a:lnSpc>
                <a:spcPct val="100000"/>
              </a:lnSpc>
              <a:defRPr sz="7200" cap="none">
                <a:solidFill>
                  <a:srgbClr val="404040"/>
                </a:solidFill>
              </a:defRPr>
            </a:pPr>
            <a:r>
              <a:rPr b="0" dirty="0">
                <a:latin typeface="Gentona Book" pitchFamily="2" charset="77"/>
              </a:rPr>
              <a:t>p(x</a:t>
            </a:r>
            <a:r>
              <a:rPr b="0" baseline="-5999" dirty="0">
                <a:latin typeface="Gentona Book" pitchFamily="2" charset="77"/>
              </a:rPr>
              <a:t>1</a:t>
            </a:r>
            <a:r>
              <a:rPr b="0" dirty="0">
                <a:latin typeface="Gentona Book" pitchFamily="2" charset="77"/>
              </a:rPr>
              <a:t>, … , </a:t>
            </a:r>
            <a:r>
              <a:rPr b="0" dirty="0" err="1">
                <a:latin typeface="Gentona Book" pitchFamily="2" charset="77"/>
              </a:rPr>
              <a:t>x</a:t>
            </a:r>
            <a:r>
              <a:rPr b="0" baseline="-5999" dirty="0" err="1">
                <a:latin typeface="Gentona Book" pitchFamily="2" charset="77"/>
              </a:rPr>
              <a:t>L</a:t>
            </a:r>
            <a:r>
              <a:rPr b="0" dirty="0">
                <a:latin typeface="Gentona Book" pitchFamily="2" charset="77"/>
              </a:rPr>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pop Quiz"/>
          <p:cNvSpPr txBox="1">
            <a:spLocks noGrp="1"/>
          </p:cNvSpPr>
          <p:nvPr>
            <p:ph type="title"/>
          </p:nvPr>
        </p:nvSpPr>
        <p:spPr>
          <a:xfrm>
            <a:off x="906193" y="5288764"/>
            <a:ext cx="22571614" cy="3138472"/>
          </a:xfrm>
          <a:prstGeom prst="rect">
            <a:avLst/>
          </a:prstGeom>
        </p:spPr>
        <p:txBody>
          <a:bodyPr/>
          <a:lstStyle>
            <a:lvl1pPr algn="ctr"/>
          </a:lstStyle>
          <a:p>
            <a:r>
              <a:t>pop Quiz</a:t>
            </a:r>
          </a:p>
        </p:txBody>
      </p:sp>
      <p:sp>
        <p:nvSpPr>
          <p:cNvPr id="849" name="Science research and writing with AI"/>
          <p:cNvSpPr txBox="1">
            <a:spLocks noGrp="1"/>
          </p:cNvSpPr>
          <p:nvPr>
            <p:ph type="body" idx="21"/>
          </p:nvPr>
        </p:nvSpPr>
        <p:spPr>
          <a:xfrm>
            <a:off x="1367135" y="803990"/>
            <a:ext cx="13689805" cy="246221"/>
          </a:xfrm>
          <a:prstGeom prst="rect">
            <a:avLst/>
          </a:prstGeom>
        </p:spPr>
        <p:txBody>
          <a:bodyPr/>
          <a:lstStyle/>
          <a:p>
            <a:r>
              <a:rPr lang="en-US" dirty="0">
                <a:latin typeface="Quadon" pitchFamily="2" charset="77"/>
              </a:rPr>
              <a:t>Foundations for using generative AI</a:t>
            </a:r>
          </a:p>
        </p:txBody>
      </p:sp>
      <p:pic>
        <p:nvPicPr>
          <p:cNvPr id="850" name="noun-quiz-2690286.png" descr="noun-quiz-2690286.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49193" y="9194172"/>
            <a:ext cx="2085614" cy="202479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E7271-1671-A1BA-4132-E13BDC0B821B}"/>
            </a:ext>
          </a:extLst>
        </p:cNvPr>
        <p:cNvGrpSpPr/>
        <p:nvPr/>
      </p:nvGrpSpPr>
      <p:grpSpPr>
        <a:xfrm>
          <a:off x="0" y="0"/>
          <a:ext cx="0" cy="0"/>
          <a:chOff x="0" y="0"/>
          <a:chExt cx="0" cy="0"/>
        </a:xfrm>
      </p:grpSpPr>
      <p:sp>
        <p:nvSpPr>
          <p:cNvPr id="634" name="Contamination">
            <a:extLst>
              <a:ext uri="{FF2B5EF4-FFF2-40B4-BE49-F238E27FC236}">
                <a16:creationId xmlns:a16="http://schemas.microsoft.com/office/drawing/2014/main" id="{9C921DED-518D-40B9-6FAC-F7C6B4C4619F}"/>
              </a:ext>
            </a:extLst>
          </p:cNvPr>
          <p:cNvSpPr txBox="1">
            <a:spLocks noGrp="1"/>
          </p:cNvSpPr>
          <p:nvPr>
            <p:ph type="body" idx="21"/>
          </p:nvPr>
        </p:nvSpPr>
        <p:spPr>
          <a:xfrm>
            <a:off x="1367135" y="803990"/>
            <a:ext cx="13689805" cy="246221"/>
          </a:xfrm>
          <a:prstGeom prst="rect">
            <a:avLst/>
          </a:prstGeom>
        </p:spPr>
        <p:txBody>
          <a:bodyPr/>
          <a:lstStyle/>
          <a:p>
            <a:r>
              <a:rPr lang="en-US" dirty="0"/>
              <a:t>The Knife’s Edge</a:t>
            </a:r>
          </a:p>
        </p:txBody>
      </p:sp>
      <p:pic>
        <p:nvPicPr>
          <p:cNvPr id="4" name="Picture 3" descr="A blue background with white text&#10;&#10;Description automatically generated">
            <a:extLst>
              <a:ext uri="{FF2B5EF4-FFF2-40B4-BE49-F238E27FC236}">
                <a16:creationId xmlns:a16="http://schemas.microsoft.com/office/drawing/2014/main" id="{C436F0B3-E8D6-CF19-06B1-A7D260037B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8778" y="3517728"/>
            <a:ext cx="9631307" cy="1894530"/>
          </a:xfrm>
          <a:prstGeom prst="rect">
            <a:avLst/>
          </a:prstGeom>
        </p:spPr>
      </p:pic>
      <p:pic>
        <p:nvPicPr>
          <p:cNvPr id="7" name="Picture 6" descr="A white background with black text&#10;&#10;Description automatically generated">
            <a:extLst>
              <a:ext uri="{FF2B5EF4-FFF2-40B4-BE49-F238E27FC236}">
                <a16:creationId xmlns:a16="http://schemas.microsoft.com/office/drawing/2014/main" id="{AA1CD825-C00F-5A4D-D073-09BD518C9B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58779" y="7418764"/>
            <a:ext cx="8952058" cy="2886770"/>
          </a:xfrm>
          <a:prstGeom prst="rect">
            <a:avLst/>
          </a:prstGeom>
        </p:spPr>
      </p:pic>
      <p:pic>
        <p:nvPicPr>
          <p:cNvPr id="11" name="Picture 10" descr="A close-up of a sign&#10;&#10;Description automatically generated">
            <a:extLst>
              <a:ext uri="{FF2B5EF4-FFF2-40B4-BE49-F238E27FC236}">
                <a16:creationId xmlns:a16="http://schemas.microsoft.com/office/drawing/2014/main" id="{D8EFA1E4-ED66-9378-38CE-0CEC8E36822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324874" y="3517727"/>
            <a:ext cx="9189122" cy="1894531"/>
          </a:xfrm>
          <a:prstGeom prst="rect">
            <a:avLst/>
          </a:prstGeom>
        </p:spPr>
      </p:pic>
      <p:pic>
        <p:nvPicPr>
          <p:cNvPr id="13" name="Picture 12" descr="A close up of a sign&#10;&#10;Description automatically generated">
            <a:extLst>
              <a:ext uri="{FF2B5EF4-FFF2-40B4-BE49-F238E27FC236}">
                <a16:creationId xmlns:a16="http://schemas.microsoft.com/office/drawing/2014/main" id="{3CC5260C-0038-E384-79DE-A126708DCC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324874" y="7170183"/>
            <a:ext cx="9244134" cy="3135351"/>
          </a:xfrm>
          <a:prstGeom prst="rect">
            <a:avLst/>
          </a:prstGeom>
        </p:spPr>
      </p:pic>
    </p:spTree>
    <p:extLst>
      <p:ext uri="{BB962C8B-B14F-4D97-AF65-F5344CB8AC3E}">
        <p14:creationId xmlns:p14="http://schemas.microsoft.com/office/powerpoint/2010/main" val="72976164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Pop QUiz"/>
          <p:cNvSpPr txBox="1">
            <a:spLocks noGrp="1"/>
          </p:cNvSpPr>
          <p:nvPr>
            <p:ph type="body" idx="21"/>
          </p:nvPr>
        </p:nvSpPr>
        <p:spPr>
          <a:prstGeom prst="rect">
            <a:avLst/>
          </a:prstGeom>
        </p:spPr>
        <p:txBody>
          <a:bodyPr/>
          <a:lstStyle/>
          <a:p>
            <a:r>
              <a:t>Pop QUiz</a:t>
            </a:r>
          </a:p>
        </p:txBody>
      </p:sp>
      <p:sp>
        <p:nvSpPr>
          <p:cNvPr id="855" name="How does a large language model (LLM) like ChatGPT predict the next word in a sentence?…"/>
          <p:cNvSpPr txBox="1"/>
          <p:nvPr/>
        </p:nvSpPr>
        <p:spPr>
          <a:xfrm>
            <a:off x="1819279" y="2920136"/>
            <a:ext cx="19820625" cy="647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25000"/>
              </a:lnSpc>
              <a:defRPr sz="4800">
                <a:solidFill>
                  <a:srgbClr val="000000"/>
                </a:solidFill>
                <a:latin typeface="Avenir Heavy"/>
                <a:ea typeface="Avenir Heavy"/>
                <a:cs typeface="Avenir Heavy"/>
                <a:sym typeface="Avenir Heavy"/>
              </a:defRPr>
            </a:pPr>
            <a:r>
              <a:rPr b="1" dirty="0">
                <a:latin typeface="Gentona SemiBold" pitchFamily="2" charset="77"/>
              </a:rPr>
              <a:t>How does a large language model (LLM) like ChatGPT predict the next word in a sentence?</a:t>
            </a:r>
          </a:p>
          <a:p>
            <a:pPr defTabSz="457200">
              <a:lnSpc>
                <a:spcPct val="125000"/>
              </a:lnSpc>
              <a:defRPr sz="4800">
                <a:solidFill>
                  <a:srgbClr val="000000"/>
                </a:solidFill>
                <a:latin typeface="Avenir Heavy"/>
                <a:ea typeface="Avenir Heavy"/>
                <a:cs typeface="Avenir Heavy"/>
                <a:sym typeface="Avenir Heavy"/>
              </a:defRPr>
            </a:pPr>
            <a:endParaRPr dirty="0">
              <a:latin typeface="Gentona Book" pitchFamily="2" charset="77"/>
            </a:endParaRPr>
          </a:p>
          <a:p>
            <a:pPr defTabSz="457200">
              <a:lnSpc>
                <a:spcPct val="125000"/>
              </a:lnSpc>
              <a:defRPr sz="4800">
                <a:solidFill>
                  <a:srgbClr val="000000"/>
                </a:solidFill>
                <a:latin typeface="Avenir"/>
                <a:ea typeface="Avenir"/>
                <a:cs typeface="Avenir"/>
                <a:sym typeface="Avenir Roman"/>
              </a:defRPr>
            </a:pPr>
            <a:r>
              <a:rPr dirty="0">
                <a:latin typeface="Gentona Book" pitchFamily="2" charset="77"/>
              </a:rPr>
              <a:t>A) By using a fixed set of rules</a:t>
            </a:r>
          </a:p>
          <a:p>
            <a:pPr defTabSz="457200">
              <a:lnSpc>
                <a:spcPct val="125000"/>
              </a:lnSpc>
              <a:defRPr sz="4800">
                <a:solidFill>
                  <a:srgbClr val="000000"/>
                </a:solidFill>
                <a:latin typeface="Avenir"/>
                <a:ea typeface="Avenir"/>
                <a:cs typeface="Avenir"/>
                <a:sym typeface="Avenir Roman"/>
              </a:defRPr>
            </a:pPr>
            <a:r>
              <a:rPr dirty="0">
                <a:latin typeface="Gentona Book" pitchFamily="2" charset="77"/>
              </a:rPr>
              <a:t>B) By calculating the probability of word sequences</a:t>
            </a:r>
          </a:p>
          <a:p>
            <a:pPr defTabSz="457200">
              <a:lnSpc>
                <a:spcPct val="125000"/>
              </a:lnSpc>
              <a:defRPr sz="4800">
                <a:solidFill>
                  <a:srgbClr val="000000"/>
                </a:solidFill>
                <a:latin typeface="Avenir"/>
                <a:ea typeface="Avenir"/>
                <a:cs typeface="Avenir"/>
                <a:sym typeface="Avenir Roman"/>
              </a:defRPr>
            </a:pPr>
            <a:r>
              <a:rPr dirty="0">
                <a:latin typeface="Gentona Book" pitchFamily="2" charset="77"/>
              </a:rPr>
              <a:t>C) By randomly selecting words</a:t>
            </a:r>
          </a:p>
          <a:p>
            <a:pPr defTabSz="457200">
              <a:lnSpc>
                <a:spcPct val="125000"/>
              </a:lnSpc>
              <a:defRPr sz="4800">
                <a:solidFill>
                  <a:srgbClr val="000000"/>
                </a:solidFill>
                <a:latin typeface="Avenir"/>
                <a:ea typeface="Avenir"/>
                <a:cs typeface="Avenir"/>
                <a:sym typeface="Avenir Roman"/>
              </a:defRPr>
            </a:pPr>
            <a:r>
              <a:rPr dirty="0">
                <a:latin typeface="Gentona Book" pitchFamily="2" charset="77"/>
              </a:rPr>
              <a:t>D) By following a preset narrative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Pop QUiz"/>
          <p:cNvSpPr txBox="1">
            <a:spLocks noGrp="1"/>
          </p:cNvSpPr>
          <p:nvPr>
            <p:ph type="body" idx="21"/>
          </p:nvPr>
        </p:nvSpPr>
        <p:spPr>
          <a:prstGeom prst="rect">
            <a:avLst/>
          </a:prstGeom>
        </p:spPr>
        <p:txBody>
          <a:bodyPr/>
          <a:lstStyle/>
          <a:p>
            <a:r>
              <a:t>Pop QUiz</a:t>
            </a:r>
          </a:p>
        </p:txBody>
      </p:sp>
      <p:sp>
        <p:nvSpPr>
          <p:cNvPr id="860" name="True/False: Asking generative AI the same question multiple times will give you the exact same answer each time."/>
          <p:cNvSpPr txBox="1"/>
          <p:nvPr/>
        </p:nvSpPr>
        <p:spPr>
          <a:xfrm>
            <a:off x="1819279" y="5928001"/>
            <a:ext cx="19820625" cy="1859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lnSpc>
                <a:spcPct val="125000"/>
              </a:lnSpc>
              <a:defRPr sz="4800">
                <a:solidFill>
                  <a:srgbClr val="000000"/>
                </a:solidFill>
                <a:latin typeface="Avenir Heavy"/>
                <a:ea typeface="Avenir Heavy"/>
                <a:cs typeface="Avenir Heavy"/>
                <a:sym typeface="Avenir Heavy"/>
              </a:defRPr>
            </a:lvl1pPr>
          </a:lstStyle>
          <a:p>
            <a:r>
              <a:rPr b="1" dirty="0">
                <a:latin typeface="Gentona SemiBold" pitchFamily="2" charset="77"/>
              </a:rPr>
              <a:t>True/False: Asking generative AI the same question multiple times will give you the exact same answer each time.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637E2-5016-2B23-7A77-5962BFCA4908}"/>
            </a:ext>
          </a:extLst>
        </p:cNvPr>
        <p:cNvGrpSpPr/>
        <p:nvPr/>
      </p:nvGrpSpPr>
      <p:grpSpPr>
        <a:xfrm>
          <a:off x="0" y="0"/>
          <a:ext cx="0" cy="0"/>
          <a:chOff x="0" y="0"/>
          <a:chExt cx="0" cy="0"/>
        </a:xfrm>
      </p:grpSpPr>
      <p:sp>
        <p:nvSpPr>
          <p:cNvPr id="646" name="How generative ai works">
            <a:extLst>
              <a:ext uri="{FF2B5EF4-FFF2-40B4-BE49-F238E27FC236}">
                <a16:creationId xmlns:a16="http://schemas.microsoft.com/office/drawing/2014/main" id="{2BD4A313-0CDB-E0D1-92CD-DA36DBAE1DE6}"/>
              </a:ext>
            </a:extLst>
          </p:cNvPr>
          <p:cNvSpPr txBox="1">
            <a:spLocks noGrp="1"/>
          </p:cNvSpPr>
          <p:nvPr>
            <p:ph type="title"/>
          </p:nvPr>
        </p:nvSpPr>
        <p:spPr>
          <a:xfrm>
            <a:off x="906193" y="5933033"/>
            <a:ext cx="22571614" cy="1849934"/>
          </a:xfrm>
          <a:prstGeom prst="rect">
            <a:avLst/>
          </a:prstGeom>
        </p:spPr>
        <p:txBody>
          <a:bodyPr/>
          <a:lstStyle>
            <a:lvl1pPr algn="ctr"/>
          </a:lstStyle>
          <a:p>
            <a:r>
              <a:rPr lang="en-US" dirty="0"/>
              <a:t>Genai governance</a:t>
            </a:r>
            <a:endParaRPr dirty="0"/>
          </a:p>
        </p:txBody>
      </p:sp>
      <p:sp>
        <p:nvSpPr>
          <p:cNvPr id="647" name="Science research and writing with AI">
            <a:extLst>
              <a:ext uri="{FF2B5EF4-FFF2-40B4-BE49-F238E27FC236}">
                <a16:creationId xmlns:a16="http://schemas.microsoft.com/office/drawing/2014/main" id="{11F8B0E2-1A65-2D95-2735-17E14E304D4C}"/>
              </a:ext>
            </a:extLst>
          </p:cNvPr>
          <p:cNvSpPr txBox="1">
            <a:spLocks noGrp="1"/>
          </p:cNvSpPr>
          <p:nvPr>
            <p:ph type="body" idx="21"/>
          </p:nvPr>
        </p:nvSpPr>
        <p:spPr>
          <a:xfrm>
            <a:off x="1367135" y="803990"/>
            <a:ext cx="13689805" cy="246221"/>
          </a:xfrm>
          <a:prstGeom prst="rect">
            <a:avLst/>
          </a:prstGeom>
        </p:spPr>
        <p:txBody>
          <a:bodyPr/>
          <a:lstStyle/>
          <a:p>
            <a:r>
              <a:rPr lang="en-US" dirty="0">
                <a:latin typeface="Quadon" pitchFamily="2" charset="77"/>
              </a:rPr>
              <a:t>Foundations for using generative AI</a:t>
            </a:r>
          </a:p>
        </p:txBody>
      </p:sp>
      <p:pic>
        <p:nvPicPr>
          <p:cNvPr id="648" name="Image" descr="Image">
            <a:extLst>
              <a:ext uri="{FF2B5EF4-FFF2-40B4-BE49-F238E27FC236}">
                <a16:creationId xmlns:a16="http://schemas.microsoft.com/office/drawing/2014/main" id="{0F9CA9D6-E792-FA69-9406-A6F83DF30196}"/>
              </a:ext>
            </a:extLst>
          </p:cNvPr>
          <p:cNvPicPr>
            <a:picLocks noChangeAspect="1"/>
          </p:cNvPicPr>
          <p:nvPr/>
        </p:nvPicPr>
        <p:blipFill>
          <a:blip r:embed="rId3"/>
          <a:stretch>
            <a:fillRect/>
          </a:stretch>
        </p:blipFill>
        <p:spPr>
          <a:xfrm>
            <a:off x="11170991" y="9185563"/>
            <a:ext cx="2042017" cy="2042017"/>
          </a:xfrm>
          <a:prstGeom prst="rect">
            <a:avLst/>
          </a:prstGeom>
          <a:ln w="12700">
            <a:miter lim="400000"/>
          </a:ln>
        </p:spPr>
      </p:pic>
    </p:spTree>
    <p:extLst>
      <p:ext uri="{BB962C8B-B14F-4D97-AF65-F5344CB8AC3E}">
        <p14:creationId xmlns:p14="http://schemas.microsoft.com/office/powerpoint/2010/main" val="3084231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BBB97-7FB1-E169-A38D-F1E771ED5266}"/>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CA249185-4476-22A2-2C6B-644F7583F634}"/>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82EFC275-E669-07CF-1171-CD0161F49010}"/>
              </a:ext>
            </a:extLst>
          </p:cNvPr>
          <p:cNvSpPr txBox="1">
            <a:spLocks noGrp="1"/>
          </p:cNvSpPr>
          <p:nvPr>
            <p:ph type="title" idx="4294967295"/>
          </p:nvPr>
        </p:nvSpPr>
        <p:spPr>
          <a:xfrm>
            <a:off x="62078" y="5326380"/>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b="0" dirty="0">
                <a:latin typeface="Gentona Book" pitchFamily="2" charset="77"/>
              </a:rPr>
              <a:t>It’s not </a:t>
            </a:r>
            <a:r>
              <a:rPr lang="en-US" b="0" i="1" u="sng" dirty="0">
                <a:latin typeface="Gentona Book" pitchFamily="2" charset="77"/>
              </a:rPr>
              <a:t>if</a:t>
            </a:r>
            <a:r>
              <a:rPr lang="en-US" b="0" dirty="0">
                <a:latin typeface="Gentona Book" pitchFamily="2" charset="77"/>
              </a:rPr>
              <a:t> you need to deal with this.</a:t>
            </a:r>
            <a:endParaRPr b="0" dirty="0">
              <a:latin typeface="Gentona Book" pitchFamily="2" charset="77"/>
            </a:endParaRPr>
          </a:p>
        </p:txBody>
      </p:sp>
      <p:sp>
        <p:nvSpPr>
          <p:cNvPr id="2" name="TextBox 1">
            <a:extLst>
              <a:ext uri="{FF2B5EF4-FFF2-40B4-BE49-F238E27FC236}">
                <a16:creationId xmlns:a16="http://schemas.microsoft.com/office/drawing/2014/main" id="{CBACB702-9D30-3575-8C1D-7BD899CCA8F1}"/>
              </a:ext>
            </a:extLst>
          </p:cNvPr>
          <p:cNvSpPr txBox="1"/>
          <p:nvPr/>
        </p:nvSpPr>
        <p:spPr>
          <a:xfrm>
            <a:off x="6858809" y="7254837"/>
            <a:ext cx="1066638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7200" u="none" strike="noStrike" cap="none" spc="0" normalizeH="0" baseline="0" dirty="0">
                <a:ln>
                  <a:noFill/>
                </a:ln>
                <a:solidFill>
                  <a:srgbClr val="D83C73"/>
                </a:solidFill>
                <a:effectLst/>
                <a:uFillTx/>
                <a:latin typeface="Gentona Book" pitchFamily="2" charset="77"/>
                <a:sym typeface="Avenir Next Regular"/>
              </a:rPr>
              <a:t>You need to deal with this.</a:t>
            </a:r>
          </a:p>
        </p:txBody>
      </p:sp>
    </p:spTree>
    <p:extLst>
      <p:ext uri="{BB962C8B-B14F-4D97-AF65-F5344CB8AC3E}">
        <p14:creationId xmlns:p14="http://schemas.microsoft.com/office/powerpoint/2010/main" val="35787671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2E71-2A79-EAF8-3F61-AFEB32A35DD4}"/>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ED05F590-CD23-2985-23B3-751F1B4387EB}"/>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6D1DEC16-D567-B0C9-04BD-7DFB8AA62383}"/>
              </a:ext>
            </a:extLst>
          </p:cNvPr>
          <p:cNvSpPr txBox="1">
            <a:spLocks noGrp="1"/>
          </p:cNvSpPr>
          <p:nvPr>
            <p:ph type="title" idx="4294967295"/>
          </p:nvPr>
        </p:nvSpPr>
        <p:spPr>
          <a:xfrm>
            <a:off x="62078" y="5292758"/>
            <a:ext cx="24259844" cy="3130483"/>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Who decides. </a:t>
            </a:r>
            <a:br>
              <a:rPr lang="en-US" sz="7000" b="0" dirty="0">
                <a:latin typeface="Gentona Book" pitchFamily="2" charset="77"/>
              </a:rPr>
            </a:br>
            <a:r>
              <a:rPr lang="en-US" sz="7000" b="0" dirty="0">
                <a:latin typeface="Gentona Book" pitchFamily="2" charset="77"/>
              </a:rPr>
              <a:t>Who's accountable. </a:t>
            </a:r>
            <a:br>
              <a:rPr lang="en-US" sz="7000" b="0" dirty="0">
                <a:latin typeface="Gentona Book" pitchFamily="2" charset="77"/>
              </a:rPr>
            </a:br>
            <a:r>
              <a:rPr lang="en-US" sz="7000" b="0" dirty="0">
                <a:latin typeface="Gentona Book" pitchFamily="2" charset="77"/>
              </a:rPr>
              <a:t>How it holds up over time.</a:t>
            </a:r>
          </a:p>
        </p:txBody>
      </p:sp>
    </p:spTree>
    <p:extLst>
      <p:ext uri="{BB962C8B-B14F-4D97-AF65-F5344CB8AC3E}">
        <p14:creationId xmlns:p14="http://schemas.microsoft.com/office/powerpoint/2010/main" val="302993003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00CEA-52F3-8881-EC72-B72776ECAF5C}"/>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226554CA-C6DF-66E8-1DB5-4FC77E1C5EE3}"/>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FDC5E73C-E047-58DF-7744-533517349A23}"/>
              </a:ext>
            </a:extLst>
          </p:cNvPr>
          <p:cNvSpPr txBox="1">
            <a:spLocks noGrp="1"/>
          </p:cNvSpPr>
          <p:nvPr>
            <p:ph type="title" idx="4294967295"/>
          </p:nvPr>
        </p:nvSpPr>
        <p:spPr>
          <a:xfrm>
            <a:off x="62078" y="5326380"/>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b="0" dirty="0">
                <a:latin typeface="Gentona Book" pitchFamily="2" charset="77"/>
              </a:rPr>
              <a:t>Right now, somebody is deciding.</a:t>
            </a:r>
            <a:endParaRPr b="0" dirty="0">
              <a:latin typeface="Gentona Book" pitchFamily="2" charset="77"/>
            </a:endParaRPr>
          </a:p>
        </p:txBody>
      </p:sp>
      <p:sp>
        <p:nvSpPr>
          <p:cNvPr id="2" name="TextBox 1">
            <a:extLst>
              <a:ext uri="{FF2B5EF4-FFF2-40B4-BE49-F238E27FC236}">
                <a16:creationId xmlns:a16="http://schemas.microsoft.com/office/drawing/2014/main" id="{7823CF8C-384D-7095-5B0E-DBF61AD9E6C6}"/>
              </a:ext>
            </a:extLst>
          </p:cNvPr>
          <p:cNvSpPr txBox="1"/>
          <p:nvPr/>
        </p:nvSpPr>
        <p:spPr>
          <a:xfrm>
            <a:off x="8347999" y="7254837"/>
            <a:ext cx="768800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7200" u="none" strike="noStrike" cap="none" spc="0" normalizeH="0" baseline="0" dirty="0">
                <a:ln>
                  <a:noFill/>
                </a:ln>
                <a:solidFill>
                  <a:srgbClr val="D83C73"/>
                </a:solidFill>
                <a:effectLst/>
                <a:uFillTx/>
                <a:latin typeface="Gentona Book" pitchFamily="2" charset="77"/>
                <a:sym typeface="Avenir Next Regular"/>
              </a:rPr>
              <a:t>Do you know who?</a:t>
            </a:r>
          </a:p>
        </p:txBody>
      </p:sp>
    </p:spTree>
    <p:extLst>
      <p:ext uri="{BB962C8B-B14F-4D97-AF65-F5344CB8AC3E}">
        <p14:creationId xmlns:p14="http://schemas.microsoft.com/office/powerpoint/2010/main" val="22430028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F1327-FB43-91B5-2FA4-8A4CC3CA6E6C}"/>
            </a:ext>
          </a:extLst>
        </p:cNvPr>
        <p:cNvGrpSpPr/>
        <p:nvPr/>
      </p:nvGrpSpPr>
      <p:grpSpPr>
        <a:xfrm>
          <a:off x="0" y="0"/>
          <a:ext cx="0" cy="0"/>
          <a:chOff x="0" y="0"/>
          <a:chExt cx="0" cy="0"/>
        </a:xfrm>
      </p:grpSpPr>
      <p:sp>
        <p:nvSpPr>
          <p:cNvPr id="634" name="Contamination">
            <a:extLst>
              <a:ext uri="{FF2B5EF4-FFF2-40B4-BE49-F238E27FC236}">
                <a16:creationId xmlns:a16="http://schemas.microsoft.com/office/drawing/2014/main" id="{913085D2-872B-8DDC-422B-9F7B595BAC75}"/>
              </a:ext>
            </a:extLst>
          </p:cNvPr>
          <p:cNvSpPr txBox="1">
            <a:spLocks noGrp="1"/>
          </p:cNvSpPr>
          <p:nvPr>
            <p:ph type="body" idx="21"/>
          </p:nvPr>
        </p:nvSpPr>
        <p:spPr>
          <a:xfrm>
            <a:off x="1367135" y="803990"/>
            <a:ext cx="13689805" cy="246221"/>
          </a:xfrm>
          <a:prstGeom prst="rect">
            <a:avLst/>
          </a:prstGeom>
        </p:spPr>
        <p:txBody>
          <a:bodyPr/>
          <a:lstStyle/>
          <a:p>
            <a:r>
              <a:rPr lang="en-US" dirty="0"/>
              <a:t>governance</a:t>
            </a:r>
          </a:p>
        </p:txBody>
      </p:sp>
      <p:sp>
        <p:nvSpPr>
          <p:cNvPr id="636" name="https://assets.cureus.com/uploads/original_article/pdf/179463/20231118-13378-1265u1.pdf">
            <a:extLst>
              <a:ext uri="{FF2B5EF4-FFF2-40B4-BE49-F238E27FC236}">
                <a16:creationId xmlns:a16="http://schemas.microsoft.com/office/drawing/2014/main" id="{5C748771-195C-F3FC-3115-EC92B24C9BCB}"/>
              </a:ext>
            </a:extLst>
          </p:cNvPr>
          <p:cNvSpPr txBox="1"/>
          <p:nvPr/>
        </p:nvSpPr>
        <p:spPr>
          <a:xfrm>
            <a:off x="1399985" y="13182908"/>
            <a:ext cx="17083203"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lang="en-US" dirty="0">
                <a:latin typeface="Gentona Light" pitchFamily="2" charset="77"/>
              </a:rPr>
              <a:t>ChatGPT, April 2026. “Make an image of this scene: It's Friday afternoon, 4:45. An intake coordinator at a county health department has six case files to close before the weekend. She is tired and the week has been long...”</a:t>
            </a:r>
          </a:p>
        </p:txBody>
      </p:sp>
      <p:pic>
        <p:nvPicPr>
          <p:cNvPr id="4" name="Picture 3">
            <a:extLst>
              <a:ext uri="{FF2B5EF4-FFF2-40B4-BE49-F238E27FC236}">
                <a16:creationId xmlns:a16="http://schemas.microsoft.com/office/drawing/2014/main" id="{0D6F7471-D271-BD25-13BD-C0F529C631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79818" y="1549734"/>
            <a:ext cx="14824363" cy="1113365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48317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C62E9C0-3088-9945-F2E2-940A24056233}"/>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08F9A07B-4E65-A016-5F59-4A6E7EFD31A4}"/>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FCE9F2BD-6065-15FD-3AE7-73077EA9623A}"/>
              </a:ext>
            </a:extLst>
          </p:cNvPr>
          <p:cNvSpPr txBox="1">
            <a:spLocks noGrp="1"/>
          </p:cNvSpPr>
          <p:nvPr>
            <p:ph type="title" idx="4294967295"/>
          </p:nvPr>
        </p:nvSpPr>
        <p:spPr>
          <a:xfrm>
            <a:off x="62078" y="6290608"/>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Raise your hand in Zoom and keep it raised.</a:t>
            </a:r>
          </a:p>
        </p:txBody>
      </p:sp>
    </p:spTree>
    <p:extLst>
      <p:ext uri="{BB962C8B-B14F-4D97-AF65-F5344CB8AC3E}">
        <p14:creationId xmlns:p14="http://schemas.microsoft.com/office/powerpoint/2010/main" val="130975038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6064DBD-8E50-456D-ACF9-69346DE69E5B}"/>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39F421F4-0144-8AB5-A983-722F896C7A61}"/>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855F37A1-F8E3-86F3-8995-6D5F428F0CDB}"/>
              </a:ext>
            </a:extLst>
          </p:cNvPr>
          <p:cNvSpPr txBox="1">
            <a:spLocks noGrp="1"/>
          </p:cNvSpPr>
          <p:nvPr>
            <p:ph type="title" idx="4294967295"/>
          </p:nvPr>
        </p:nvSpPr>
        <p:spPr>
          <a:xfrm>
            <a:off x="1221969" y="2161953"/>
            <a:ext cx="21787660"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pPr algn="l"/>
            <a:r>
              <a:rPr lang="en-US" sz="7000" b="0" dirty="0">
                <a:latin typeface="Gentona Book" pitchFamily="2" charset="77"/>
              </a:rPr>
              <a:t>Keep your hand up if:</a:t>
            </a:r>
          </a:p>
        </p:txBody>
      </p:sp>
      <p:sp>
        <p:nvSpPr>
          <p:cNvPr id="2" name="Shape 3">
            <a:extLst>
              <a:ext uri="{FF2B5EF4-FFF2-40B4-BE49-F238E27FC236}">
                <a16:creationId xmlns:a16="http://schemas.microsoft.com/office/drawing/2014/main" id="{C37C9B2A-895E-E04E-399C-F7F65416A4F8}"/>
              </a:ext>
            </a:extLst>
          </p:cNvPr>
          <p:cNvSpPr/>
          <p:nvPr/>
        </p:nvSpPr>
        <p:spPr>
          <a:xfrm>
            <a:off x="1221970" y="4343362"/>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1</a:t>
            </a:r>
          </a:p>
        </p:txBody>
      </p:sp>
      <p:sp>
        <p:nvSpPr>
          <p:cNvPr id="4" name="Text 5">
            <a:extLst>
              <a:ext uri="{FF2B5EF4-FFF2-40B4-BE49-F238E27FC236}">
                <a16:creationId xmlns:a16="http://schemas.microsoft.com/office/drawing/2014/main" id="{36572572-DE24-1A62-C83E-61C11B120BCC}"/>
              </a:ext>
            </a:extLst>
          </p:cNvPr>
          <p:cNvSpPr/>
          <p:nvPr/>
        </p:nvSpPr>
        <p:spPr>
          <a:xfrm>
            <a:off x="2534262" y="4408479"/>
            <a:ext cx="13606370" cy="960120"/>
          </a:xfrm>
          <a:prstGeom prst="rect">
            <a:avLst/>
          </a:prstGeom>
          <a:noFill/>
          <a:ln/>
        </p:spPr>
        <p:txBody>
          <a:bodyPr wrap="square" lIns="0" tIns="0" rIns="0" bIns="0" rtlCol="0" anchor="ctr"/>
          <a:lstStyle/>
          <a:p>
            <a:pPr marL="0" indent="0" algn="l">
              <a:buNone/>
            </a:pPr>
            <a:r>
              <a:rPr lang="en-US" sz="4800" dirty="0">
                <a:solidFill>
                  <a:srgbClr val="2B2B2B"/>
                </a:solidFill>
                <a:latin typeface="Gentona Book" pitchFamily="2" charset="77"/>
                <a:ea typeface="Calibri" pitchFamily="34" charset="-122"/>
                <a:cs typeface="Calibri" pitchFamily="34" charset="-120"/>
              </a:rPr>
              <a:t>Your staff are already using consumer AI tools.</a:t>
            </a:r>
            <a:endParaRPr lang="en-US" sz="4800" dirty="0">
              <a:latin typeface="Gentona Book" pitchFamily="2" charset="77"/>
            </a:endParaRPr>
          </a:p>
        </p:txBody>
      </p:sp>
      <p:sp>
        <p:nvSpPr>
          <p:cNvPr id="7" name="Text 8">
            <a:extLst>
              <a:ext uri="{FF2B5EF4-FFF2-40B4-BE49-F238E27FC236}">
                <a16:creationId xmlns:a16="http://schemas.microsoft.com/office/drawing/2014/main" id="{B7F457F6-C24F-2E14-7F57-E105A138F9E4}"/>
              </a:ext>
            </a:extLst>
          </p:cNvPr>
          <p:cNvSpPr/>
          <p:nvPr/>
        </p:nvSpPr>
        <p:spPr>
          <a:xfrm>
            <a:off x="2534261" y="6010565"/>
            <a:ext cx="20162521" cy="960120"/>
          </a:xfrm>
          <a:prstGeom prst="rect">
            <a:avLst/>
          </a:prstGeom>
          <a:noFill/>
          <a:ln/>
        </p:spPr>
        <p:txBody>
          <a:bodyPr wrap="square" lIns="0" tIns="0" rIns="0" bIns="0" rtlCol="0" anchor="ctr"/>
          <a:lstStyle/>
          <a:p>
            <a:pPr marL="0" indent="0" algn="l">
              <a:buNone/>
            </a:pPr>
            <a:r>
              <a:rPr lang="en-US" sz="4800" dirty="0">
                <a:solidFill>
                  <a:srgbClr val="2B2B2B"/>
                </a:solidFill>
                <a:latin typeface="Gentona Book" pitchFamily="2" charset="77"/>
                <a:ea typeface="Calibri" pitchFamily="34" charset="-122"/>
                <a:cs typeface="Calibri" pitchFamily="34" charset="-120"/>
              </a:rPr>
              <a:t>A vendor has pitched you an AI-powered product in the last twelve months.</a:t>
            </a:r>
            <a:endParaRPr lang="en-US" sz="4800" dirty="0">
              <a:latin typeface="Gentona Book" pitchFamily="2" charset="77"/>
            </a:endParaRPr>
          </a:p>
        </p:txBody>
      </p:sp>
      <p:sp>
        <p:nvSpPr>
          <p:cNvPr id="10" name="Text 11">
            <a:extLst>
              <a:ext uri="{FF2B5EF4-FFF2-40B4-BE49-F238E27FC236}">
                <a16:creationId xmlns:a16="http://schemas.microsoft.com/office/drawing/2014/main" id="{453D361B-E750-8995-024B-DA8A1337B34F}"/>
              </a:ext>
            </a:extLst>
          </p:cNvPr>
          <p:cNvSpPr/>
          <p:nvPr/>
        </p:nvSpPr>
        <p:spPr>
          <a:xfrm>
            <a:off x="2595648" y="7612651"/>
            <a:ext cx="19192703" cy="960119"/>
          </a:xfrm>
          <a:prstGeom prst="rect">
            <a:avLst/>
          </a:prstGeom>
          <a:noFill/>
          <a:ln/>
        </p:spPr>
        <p:txBody>
          <a:bodyPr wrap="square" lIns="0" tIns="0" rIns="0" bIns="0" rtlCol="0" anchor="ctr"/>
          <a:lstStyle/>
          <a:p>
            <a:pPr marL="0" indent="0" algn="l">
              <a:buNone/>
            </a:pPr>
            <a:r>
              <a:rPr lang="en-US" sz="4800" dirty="0">
                <a:solidFill>
                  <a:srgbClr val="2B2B2B"/>
                </a:solidFill>
                <a:latin typeface="Gentona Book" pitchFamily="2" charset="77"/>
                <a:ea typeface="Calibri" pitchFamily="34" charset="-122"/>
                <a:cs typeface="Calibri" pitchFamily="34" charset="-120"/>
              </a:rPr>
              <a:t>You cannot name — right now — who decides if a new AI tool gets used.</a:t>
            </a:r>
            <a:endParaRPr lang="en-US" sz="4800" dirty="0">
              <a:latin typeface="Gentona Book" pitchFamily="2" charset="77"/>
            </a:endParaRPr>
          </a:p>
        </p:txBody>
      </p:sp>
      <p:sp>
        <p:nvSpPr>
          <p:cNvPr id="13" name="Text 14">
            <a:extLst>
              <a:ext uri="{FF2B5EF4-FFF2-40B4-BE49-F238E27FC236}">
                <a16:creationId xmlns:a16="http://schemas.microsoft.com/office/drawing/2014/main" id="{3ED8BEC2-F92A-244F-2D2F-407CF1141904}"/>
              </a:ext>
            </a:extLst>
          </p:cNvPr>
          <p:cNvSpPr/>
          <p:nvPr/>
        </p:nvSpPr>
        <p:spPr>
          <a:xfrm>
            <a:off x="2534261" y="9214736"/>
            <a:ext cx="19663757" cy="960120"/>
          </a:xfrm>
          <a:prstGeom prst="rect">
            <a:avLst/>
          </a:prstGeom>
          <a:noFill/>
          <a:ln/>
        </p:spPr>
        <p:txBody>
          <a:bodyPr wrap="square" lIns="0" tIns="0" rIns="0" bIns="0" rtlCol="0" anchor="ctr"/>
          <a:lstStyle/>
          <a:p>
            <a:pPr marL="0" indent="0" algn="l">
              <a:buNone/>
            </a:pPr>
            <a:r>
              <a:rPr lang="en-US" sz="4800" dirty="0">
                <a:solidFill>
                  <a:srgbClr val="2B2B2B"/>
                </a:solidFill>
                <a:latin typeface="Gentona Book" pitchFamily="2" charset="77"/>
                <a:ea typeface="Calibri" pitchFamily="34" charset="-122"/>
                <a:cs typeface="Calibri" pitchFamily="34" charset="-120"/>
              </a:rPr>
              <a:t>You do not have a written record of </a:t>
            </a:r>
            <a:r>
              <a:rPr lang="en-US" sz="4800" u="sng" dirty="0">
                <a:solidFill>
                  <a:srgbClr val="2B2B2B"/>
                </a:solidFill>
                <a:latin typeface="Gentona Book" pitchFamily="2" charset="77"/>
                <a:ea typeface="Calibri" pitchFamily="34" charset="-122"/>
                <a:cs typeface="Calibri" pitchFamily="34" charset="-120"/>
              </a:rPr>
              <a:t>any</a:t>
            </a:r>
            <a:r>
              <a:rPr lang="en-US" sz="4800" dirty="0">
                <a:solidFill>
                  <a:srgbClr val="2B2B2B"/>
                </a:solidFill>
                <a:latin typeface="Gentona Book" pitchFamily="2" charset="77"/>
                <a:ea typeface="Calibri" pitchFamily="34" charset="-122"/>
                <a:cs typeface="Calibri" pitchFamily="34" charset="-120"/>
              </a:rPr>
              <a:t> AI decision made in the last year.</a:t>
            </a:r>
            <a:endParaRPr lang="en-US" sz="4800" dirty="0">
              <a:latin typeface="Gentona Book" pitchFamily="2" charset="77"/>
            </a:endParaRPr>
          </a:p>
        </p:txBody>
      </p:sp>
      <p:sp>
        <p:nvSpPr>
          <p:cNvPr id="14" name="Shape 3">
            <a:extLst>
              <a:ext uri="{FF2B5EF4-FFF2-40B4-BE49-F238E27FC236}">
                <a16:creationId xmlns:a16="http://schemas.microsoft.com/office/drawing/2014/main" id="{8E11F8EF-12DA-5FD7-2B0E-3ADED5C40BA3}"/>
              </a:ext>
            </a:extLst>
          </p:cNvPr>
          <p:cNvSpPr/>
          <p:nvPr/>
        </p:nvSpPr>
        <p:spPr>
          <a:xfrm>
            <a:off x="1221970" y="5936635"/>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2</a:t>
            </a:r>
          </a:p>
        </p:txBody>
      </p:sp>
      <p:sp>
        <p:nvSpPr>
          <p:cNvPr id="15" name="Shape 3">
            <a:extLst>
              <a:ext uri="{FF2B5EF4-FFF2-40B4-BE49-F238E27FC236}">
                <a16:creationId xmlns:a16="http://schemas.microsoft.com/office/drawing/2014/main" id="{2501FD56-5163-4E39-277D-D1A8523A73AA}"/>
              </a:ext>
            </a:extLst>
          </p:cNvPr>
          <p:cNvSpPr/>
          <p:nvPr/>
        </p:nvSpPr>
        <p:spPr>
          <a:xfrm>
            <a:off x="1221969" y="7529908"/>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3</a:t>
            </a:r>
          </a:p>
        </p:txBody>
      </p:sp>
      <p:sp>
        <p:nvSpPr>
          <p:cNvPr id="16" name="Shape 3">
            <a:extLst>
              <a:ext uri="{FF2B5EF4-FFF2-40B4-BE49-F238E27FC236}">
                <a16:creationId xmlns:a16="http://schemas.microsoft.com/office/drawing/2014/main" id="{A53DA06E-2678-4946-03C6-AB159BD24B59}"/>
              </a:ext>
            </a:extLst>
          </p:cNvPr>
          <p:cNvSpPr/>
          <p:nvPr/>
        </p:nvSpPr>
        <p:spPr>
          <a:xfrm>
            <a:off x="1221969" y="9123181"/>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4</a:t>
            </a:r>
          </a:p>
        </p:txBody>
      </p:sp>
    </p:spTree>
    <p:extLst>
      <p:ext uri="{BB962C8B-B14F-4D97-AF65-F5344CB8AC3E}">
        <p14:creationId xmlns:p14="http://schemas.microsoft.com/office/powerpoint/2010/main" val="200291900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2F743-72A9-D8CF-93FC-61E60C272464}"/>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B8CECD86-668C-73B2-58E4-88784EA4746F}"/>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445E9393-B704-9DDD-C12E-DB7CDC281350}"/>
              </a:ext>
            </a:extLst>
          </p:cNvPr>
          <p:cNvSpPr txBox="1">
            <a:spLocks noGrp="1"/>
          </p:cNvSpPr>
          <p:nvPr>
            <p:ph type="title" idx="4294967295"/>
          </p:nvPr>
        </p:nvSpPr>
        <p:spPr>
          <a:xfrm>
            <a:off x="62078" y="2459989"/>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NIST AI Risk Management Framework</a:t>
            </a:r>
          </a:p>
        </p:txBody>
      </p:sp>
      <p:grpSp>
        <p:nvGrpSpPr>
          <p:cNvPr id="16" name="Group 15">
            <a:extLst>
              <a:ext uri="{FF2B5EF4-FFF2-40B4-BE49-F238E27FC236}">
                <a16:creationId xmlns:a16="http://schemas.microsoft.com/office/drawing/2014/main" id="{DC2D62C8-B125-C86B-CE72-0A9064C8D883}"/>
              </a:ext>
            </a:extLst>
          </p:cNvPr>
          <p:cNvGrpSpPr/>
          <p:nvPr/>
        </p:nvGrpSpPr>
        <p:grpSpPr>
          <a:xfrm>
            <a:off x="6815829" y="5089719"/>
            <a:ext cx="4682836" cy="4682836"/>
            <a:chOff x="6982691" y="5089719"/>
            <a:chExt cx="4682836" cy="4682836"/>
          </a:xfrm>
        </p:grpSpPr>
        <p:sp>
          <p:nvSpPr>
            <p:cNvPr id="2" name="TextBox 1">
              <a:extLst>
                <a:ext uri="{FF2B5EF4-FFF2-40B4-BE49-F238E27FC236}">
                  <a16:creationId xmlns:a16="http://schemas.microsoft.com/office/drawing/2014/main" id="{CE2092AF-F5D1-011B-A366-CBE824F304C3}"/>
                </a:ext>
              </a:extLst>
            </p:cNvPr>
            <p:cNvSpPr txBox="1"/>
            <p:nvPr/>
          </p:nvSpPr>
          <p:spPr>
            <a:xfrm>
              <a:off x="7225777" y="5923032"/>
              <a:ext cx="4196663" cy="301621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600" b="1" dirty="0">
                  <a:latin typeface="Gentona Book" pitchFamily="2" charset="77"/>
                </a:rPr>
                <a:t>MAP</a:t>
              </a:r>
            </a:p>
            <a:p>
              <a:pPr marL="0" marR="0" indent="0" algn="ctr" defTabSz="825500" rtl="0" fontAlgn="auto" latinLnBrk="0" hangingPunct="0">
                <a:lnSpc>
                  <a:spcPct val="100000"/>
                </a:lnSpc>
                <a:spcBef>
                  <a:spcPts val="0"/>
                </a:spcBef>
                <a:spcAft>
                  <a:spcPts val="0"/>
                </a:spcAft>
                <a:buClrTx/>
                <a:buSzTx/>
                <a:buFontTx/>
                <a:buNone/>
                <a:tabLst/>
              </a:pP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pPr algn="ctr"/>
              <a:r>
                <a:rPr lang="en-US" sz="3200" dirty="0">
                  <a:solidFill>
                    <a:schemeClr val="bg2">
                      <a:lumMod val="50000"/>
                    </a:schemeClr>
                  </a:solidFill>
                  <a:latin typeface="Gentona Book" pitchFamily="2" charset="77"/>
                </a:rPr>
                <a:t>What do we have?</a:t>
              </a:r>
            </a:p>
          </p:txBody>
        </p:sp>
        <p:sp>
          <p:nvSpPr>
            <p:cNvPr id="4" name="Rectangle 3">
              <a:extLst>
                <a:ext uri="{FF2B5EF4-FFF2-40B4-BE49-F238E27FC236}">
                  <a16:creationId xmlns:a16="http://schemas.microsoft.com/office/drawing/2014/main" id="{F897C33A-2228-6462-1FD1-0655C3BB4183}"/>
                </a:ext>
              </a:extLst>
            </p:cNvPr>
            <p:cNvSpPr/>
            <p:nvPr/>
          </p:nvSpPr>
          <p:spPr>
            <a:xfrm>
              <a:off x="6982691" y="5089719"/>
              <a:ext cx="4682836" cy="4682836"/>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5" name="Rectangle 4">
              <a:extLst>
                <a:ext uri="{FF2B5EF4-FFF2-40B4-BE49-F238E27FC236}">
                  <a16:creationId xmlns:a16="http://schemas.microsoft.com/office/drawing/2014/main" id="{A2A10CC2-73B9-4CCE-C4F8-1697FFDC59E0}"/>
                </a:ext>
              </a:extLst>
            </p:cNvPr>
            <p:cNvSpPr/>
            <p:nvPr/>
          </p:nvSpPr>
          <p:spPr>
            <a:xfrm>
              <a:off x="6982691" y="5089719"/>
              <a:ext cx="4682836" cy="302760"/>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grpSp>
      <p:grpSp>
        <p:nvGrpSpPr>
          <p:cNvPr id="15" name="Group 14">
            <a:extLst>
              <a:ext uri="{FF2B5EF4-FFF2-40B4-BE49-F238E27FC236}">
                <a16:creationId xmlns:a16="http://schemas.microsoft.com/office/drawing/2014/main" id="{62037FAE-F10C-2739-F018-FC52EC25C467}"/>
              </a:ext>
            </a:extLst>
          </p:cNvPr>
          <p:cNvGrpSpPr/>
          <p:nvPr/>
        </p:nvGrpSpPr>
        <p:grpSpPr>
          <a:xfrm>
            <a:off x="774942" y="5047135"/>
            <a:ext cx="4682836" cy="4682836"/>
            <a:chOff x="1079741" y="5047135"/>
            <a:chExt cx="4682836" cy="4682836"/>
          </a:xfrm>
        </p:grpSpPr>
        <p:sp>
          <p:nvSpPr>
            <p:cNvPr id="6" name="TextBox 5">
              <a:extLst>
                <a:ext uri="{FF2B5EF4-FFF2-40B4-BE49-F238E27FC236}">
                  <a16:creationId xmlns:a16="http://schemas.microsoft.com/office/drawing/2014/main" id="{C816751C-B43C-11C5-2431-B381B4357852}"/>
                </a:ext>
              </a:extLst>
            </p:cNvPr>
            <p:cNvSpPr txBox="1"/>
            <p:nvPr/>
          </p:nvSpPr>
          <p:spPr>
            <a:xfrm>
              <a:off x="1564881" y="5880448"/>
              <a:ext cx="3712555" cy="301621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600" b="1" dirty="0">
                  <a:latin typeface="Gentona Book" pitchFamily="2" charset="77"/>
                </a:rPr>
                <a:t>GOVERN</a:t>
              </a:r>
            </a:p>
            <a:p>
              <a:pPr marL="0" marR="0" indent="0" algn="ctr" defTabSz="825500" rtl="0" fontAlgn="auto" latinLnBrk="0" hangingPunct="0">
                <a:lnSpc>
                  <a:spcPct val="100000"/>
                </a:lnSpc>
                <a:spcBef>
                  <a:spcPts val="0"/>
                </a:spcBef>
                <a:spcAft>
                  <a:spcPts val="0"/>
                </a:spcAft>
                <a:buClrTx/>
                <a:buSzTx/>
                <a:buFontTx/>
                <a:buNone/>
                <a:tabLst/>
              </a:pP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pPr marL="0" marR="0" indent="0" algn="ctr" defTabSz="825500" rtl="0" fontAlgn="auto" latinLnBrk="0" hangingPunct="0">
                <a:lnSpc>
                  <a:spcPct val="100000"/>
                </a:lnSpc>
                <a:spcBef>
                  <a:spcPts val="0"/>
                </a:spcBef>
                <a:spcAft>
                  <a:spcPts val="0"/>
                </a:spcAft>
                <a:buClrTx/>
                <a:buSzTx/>
                <a:buFontTx/>
                <a:buNone/>
                <a:tabLst/>
              </a:pPr>
              <a:r>
                <a:rPr lang="en-US" sz="3200" dirty="0">
                  <a:solidFill>
                    <a:schemeClr val="bg2">
                      <a:lumMod val="50000"/>
                    </a:schemeClr>
                  </a:solidFill>
                  <a:latin typeface="Gentona Book" pitchFamily="2" charset="77"/>
                </a:rPr>
                <a:t>Who decides?</a:t>
              </a:r>
              <a:endParaRPr kumimoji="0" lang="en-US" sz="3200" u="none" strike="noStrike" cap="none" spc="0" normalizeH="0" baseline="0" dirty="0">
                <a:ln>
                  <a:noFill/>
                </a:ln>
                <a:solidFill>
                  <a:schemeClr val="bg2">
                    <a:lumMod val="50000"/>
                  </a:schemeClr>
                </a:solidFill>
                <a:effectLst/>
                <a:uFillTx/>
                <a:latin typeface="Gentona Book" pitchFamily="2" charset="77"/>
                <a:sym typeface="Avenir Next Regular"/>
              </a:endParaRPr>
            </a:p>
          </p:txBody>
        </p:sp>
        <p:sp>
          <p:nvSpPr>
            <p:cNvPr id="7" name="Rectangle 6">
              <a:extLst>
                <a:ext uri="{FF2B5EF4-FFF2-40B4-BE49-F238E27FC236}">
                  <a16:creationId xmlns:a16="http://schemas.microsoft.com/office/drawing/2014/main" id="{CFB5B45C-A6E1-0079-0331-EE000A8677A1}"/>
                </a:ext>
              </a:extLst>
            </p:cNvPr>
            <p:cNvSpPr/>
            <p:nvPr/>
          </p:nvSpPr>
          <p:spPr>
            <a:xfrm>
              <a:off x="1079741" y="5047135"/>
              <a:ext cx="4682836" cy="4682836"/>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8" name="Rectangle 7">
              <a:extLst>
                <a:ext uri="{FF2B5EF4-FFF2-40B4-BE49-F238E27FC236}">
                  <a16:creationId xmlns:a16="http://schemas.microsoft.com/office/drawing/2014/main" id="{B57895BE-4522-4045-4C8B-9D5265504BC1}"/>
                </a:ext>
              </a:extLst>
            </p:cNvPr>
            <p:cNvSpPr/>
            <p:nvPr/>
          </p:nvSpPr>
          <p:spPr>
            <a:xfrm>
              <a:off x="1079741" y="5047135"/>
              <a:ext cx="4682836" cy="302760"/>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grpSp>
      <p:grpSp>
        <p:nvGrpSpPr>
          <p:cNvPr id="17" name="Group 16">
            <a:extLst>
              <a:ext uri="{FF2B5EF4-FFF2-40B4-BE49-F238E27FC236}">
                <a16:creationId xmlns:a16="http://schemas.microsoft.com/office/drawing/2014/main" id="{D6C74F20-8126-0C3C-E0F1-CD101B33FD83}"/>
              </a:ext>
            </a:extLst>
          </p:cNvPr>
          <p:cNvGrpSpPr/>
          <p:nvPr/>
        </p:nvGrpSpPr>
        <p:grpSpPr>
          <a:xfrm>
            <a:off x="12856716" y="5089719"/>
            <a:ext cx="4682836" cy="4682836"/>
            <a:chOff x="13452764" y="5089719"/>
            <a:chExt cx="4682836" cy="4682836"/>
          </a:xfrm>
        </p:grpSpPr>
        <p:sp>
          <p:nvSpPr>
            <p:cNvPr id="9" name="TextBox 8">
              <a:extLst>
                <a:ext uri="{FF2B5EF4-FFF2-40B4-BE49-F238E27FC236}">
                  <a16:creationId xmlns:a16="http://schemas.microsoft.com/office/drawing/2014/main" id="{893C56FA-784F-D411-71AE-D8974DDB7D4A}"/>
                </a:ext>
              </a:extLst>
            </p:cNvPr>
            <p:cNvSpPr txBox="1"/>
            <p:nvPr/>
          </p:nvSpPr>
          <p:spPr>
            <a:xfrm>
              <a:off x="13695850" y="5923032"/>
              <a:ext cx="4196663" cy="301621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600" b="1" dirty="0">
                  <a:latin typeface="Gentona Book" pitchFamily="2" charset="77"/>
                </a:rPr>
                <a:t>MEASURE</a:t>
              </a:r>
            </a:p>
            <a:p>
              <a:pPr marL="0" marR="0" indent="0" algn="ctr" defTabSz="825500" rtl="0" fontAlgn="auto" latinLnBrk="0" hangingPunct="0">
                <a:lnSpc>
                  <a:spcPct val="100000"/>
                </a:lnSpc>
                <a:spcBef>
                  <a:spcPts val="0"/>
                </a:spcBef>
                <a:spcAft>
                  <a:spcPts val="0"/>
                </a:spcAft>
                <a:buClrTx/>
                <a:buSzTx/>
                <a:buFontTx/>
                <a:buNone/>
                <a:tabLst/>
              </a:pP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pPr algn="ctr"/>
              <a:r>
                <a:rPr lang="en-US" sz="3200" dirty="0">
                  <a:solidFill>
                    <a:schemeClr val="bg2">
                      <a:lumMod val="50000"/>
                    </a:schemeClr>
                  </a:solidFill>
                  <a:latin typeface="Gentona Book" pitchFamily="2" charset="77"/>
                </a:rPr>
                <a:t>Is it working?</a:t>
              </a:r>
            </a:p>
          </p:txBody>
        </p:sp>
        <p:sp>
          <p:nvSpPr>
            <p:cNvPr id="10" name="Rectangle 9">
              <a:extLst>
                <a:ext uri="{FF2B5EF4-FFF2-40B4-BE49-F238E27FC236}">
                  <a16:creationId xmlns:a16="http://schemas.microsoft.com/office/drawing/2014/main" id="{70B9A756-50FC-3D9C-9ADA-46641B59FAEF}"/>
                </a:ext>
              </a:extLst>
            </p:cNvPr>
            <p:cNvSpPr/>
            <p:nvPr/>
          </p:nvSpPr>
          <p:spPr>
            <a:xfrm>
              <a:off x="13452764" y="5089719"/>
              <a:ext cx="4682836" cy="4682836"/>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1" name="Rectangle 10">
              <a:extLst>
                <a:ext uri="{FF2B5EF4-FFF2-40B4-BE49-F238E27FC236}">
                  <a16:creationId xmlns:a16="http://schemas.microsoft.com/office/drawing/2014/main" id="{0168424B-1BC3-75FE-FDB7-505CEF6EE5CF}"/>
                </a:ext>
              </a:extLst>
            </p:cNvPr>
            <p:cNvSpPr/>
            <p:nvPr/>
          </p:nvSpPr>
          <p:spPr>
            <a:xfrm>
              <a:off x="13452764" y="5089719"/>
              <a:ext cx="4682836" cy="302760"/>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grpSp>
      <p:grpSp>
        <p:nvGrpSpPr>
          <p:cNvPr id="19" name="Group 18">
            <a:extLst>
              <a:ext uri="{FF2B5EF4-FFF2-40B4-BE49-F238E27FC236}">
                <a16:creationId xmlns:a16="http://schemas.microsoft.com/office/drawing/2014/main" id="{9DD56F90-7DB6-9D3A-AAFA-8653FA71B594}"/>
              </a:ext>
            </a:extLst>
          </p:cNvPr>
          <p:cNvGrpSpPr/>
          <p:nvPr/>
        </p:nvGrpSpPr>
        <p:grpSpPr>
          <a:xfrm>
            <a:off x="18897602" y="5074844"/>
            <a:ext cx="4682836" cy="4682836"/>
            <a:chOff x="18897602" y="5074844"/>
            <a:chExt cx="4682836" cy="4682836"/>
          </a:xfrm>
        </p:grpSpPr>
        <p:sp>
          <p:nvSpPr>
            <p:cNvPr id="12" name="TextBox 11">
              <a:extLst>
                <a:ext uri="{FF2B5EF4-FFF2-40B4-BE49-F238E27FC236}">
                  <a16:creationId xmlns:a16="http://schemas.microsoft.com/office/drawing/2014/main" id="{817282E7-F5A4-082E-689C-7D238FD9F83C}"/>
                </a:ext>
              </a:extLst>
            </p:cNvPr>
            <p:cNvSpPr txBox="1"/>
            <p:nvPr/>
          </p:nvSpPr>
          <p:spPr>
            <a:xfrm>
              <a:off x="19288966" y="5880448"/>
              <a:ext cx="3900107" cy="350865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600" b="1" dirty="0">
                  <a:latin typeface="Gentona Book" pitchFamily="2" charset="77"/>
                </a:rPr>
                <a:t>MANAGE</a:t>
              </a:r>
            </a:p>
            <a:p>
              <a:pPr marL="0" marR="0" indent="0" algn="ctr" defTabSz="825500" rtl="0" fontAlgn="auto" latinLnBrk="0" hangingPunct="0">
                <a:lnSpc>
                  <a:spcPct val="100000"/>
                </a:lnSpc>
                <a:spcBef>
                  <a:spcPts val="0"/>
                </a:spcBef>
                <a:spcAft>
                  <a:spcPts val="0"/>
                </a:spcAft>
                <a:buClrTx/>
                <a:buSzTx/>
                <a:buFontTx/>
                <a:buNone/>
                <a:tabLst/>
              </a:pP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pPr algn="ctr"/>
              <a:r>
                <a:rPr lang="en-US" sz="3200" dirty="0">
                  <a:solidFill>
                    <a:schemeClr val="bg2">
                      <a:lumMod val="50000"/>
                    </a:schemeClr>
                  </a:solidFill>
                  <a:latin typeface="Gentona Book" pitchFamily="2" charset="77"/>
                </a:rPr>
                <a:t>What happens </a:t>
              </a:r>
            </a:p>
            <a:p>
              <a:pPr algn="ctr"/>
              <a:r>
                <a:rPr lang="en-US" sz="3200" dirty="0">
                  <a:solidFill>
                    <a:schemeClr val="bg2">
                      <a:lumMod val="50000"/>
                    </a:schemeClr>
                  </a:solidFill>
                  <a:latin typeface="Gentona Book" pitchFamily="2" charset="77"/>
                </a:rPr>
                <a:t>when it fails?</a:t>
              </a:r>
            </a:p>
          </p:txBody>
        </p:sp>
        <p:sp>
          <p:nvSpPr>
            <p:cNvPr id="13" name="Rectangle 12">
              <a:extLst>
                <a:ext uri="{FF2B5EF4-FFF2-40B4-BE49-F238E27FC236}">
                  <a16:creationId xmlns:a16="http://schemas.microsoft.com/office/drawing/2014/main" id="{FA9EBC4D-264C-8163-64B9-71A247AB8F34}"/>
                </a:ext>
              </a:extLst>
            </p:cNvPr>
            <p:cNvSpPr/>
            <p:nvPr/>
          </p:nvSpPr>
          <p:spPr>
            <a:xfrm>
              <a:off x="18897602" y="5074844"/>
              <a:ext cx="4682836" cy="4682836"/>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4" name="Rectangle 13">
              <a:extLst>
                <a:ext uri="{FF2B5EF4-FFF2-40B4-BE49-F238E27FC236}">
                  <a16:creationId xmlns:a16="http://schemas.microsoft.com/office/drawing/2014/main" id="{1B206030-3A43-7F0A-8553-11BA46BEBFD2}"/>
                </a:ext>
              </a:extLst>
            </p:cNvPr>
            <p:cNvSpPr/>
            <p:nvPr/>
          </p:nvSpPr>
          <p:spPr>
            <a:xfrm>
              <a:off x="18897602" y="5074844"/>
              <a:ext cx="4682836" cy="302760"/>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grpSp>
      <p:sp>
        <p:nvSpPr>
          <p:cNvPr id="20" name="https://science.howstuffworks.com/nature/climate-weather/storms/spaghetti-models.htm">
            <a:extLst>
              <a:ext uri="{FF2B5EF4-FFF2-40B4-BE49-F238E27FC236}">
                <a16:creationId xmlns:a16="http://schemas.microsoft.com/office/drawing/2014/main" id="{430B4739-2EC3-1B5C-443E-9D144963193D}"/>
              </a:ext>
            </a:extLst>
          </p:cNvPr>
          <p:cNvSpPr txBox="1"/>
          <p:nvPr/>
        </p:nvSpPr>
        <p:spPr>
          <a:xfrm>
            <a:off x="1399985" y="13182908"/>
            <a:ext cx="4522072"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lang="en-US" dirty="0">
                <a:latin typeface="Gentona Light" pitchFamily="2" charset="77"/>
              </a:rPr>
              <a:t>https://</a:t>
            </a:r>
            <a:r>
              <a:rPr lang="en-US" dirty="0" err="1">
                <a:latin typeface="Gentona Light" pitchFamily="2" charset="77"/>
              </a:rPr>
              <a:t>www.nist.gov</a:t>
            </a:r>
            <a:r>
              <a:rPr lang="en-US" dirty="0">
                <a:latin typeface="Gentona Light" pitchFamily="2" charset="77"/>
              </a:rPr>
              <a:t>/</a:t>
            </a:r>
            <a:r>
              <a:rPr lang="en-US" dirty="0" err="1">
                <a:latin typeface="Gentona Light" pitchFamily="2" charset="77"/>
              </a:rPr>
              <a:t>itl</a:t>
            </a:r>
            <a:r>
              <a:rPr lang="en-US" dirty="0">
                <a:latin typeface="Gentona Light" pitchFamily="2" charset="77"/>
              </a:rPr>
              <a:t>/ai-risk-management-framework</a:t>
            </a:r>
            <a:endParaRPr dirty="0">
              <a:latin typeface="Gentona Light" pitchFamily="2" charset="77"/>
            </a:endParaRPr>
          </a:p>
        </p:txBody>
      </p:sp>
    </p:spTree>
    <p:extLst>
      <p:ext uri="{BB962C8B-B14F-4D97-AF65-F5344CB8AC3E}">
        <p14:creationId xmlns:p14="http://schemas.microsoft.com/office/powerpoint/2010/main" val="13186167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DF8CE-C3A1-B9E0-BE0C-0A669EF54535}"/>
            </a:ext>
          </a:extLst>
        </p:cNvPr>
        <p:cNvGrpSpPr/>
        <p:nvPr/>
      </p:nvGrpSpPr>
      <p:grpSpPr>
        <a:xfrm>
          <a:off x="0" y="0"/>
          <a:ext cx="0" cy="0"/>
          <a:chOff x="0" y="0"/>
          <a:chExt cx="0" cy="0"/>
        </a:xfrm>
      </p:grpSpPr>
      <p:sp>
        <p:nvSpPr>
          <p:cNvPr id="634" name="Contamination">
            <a:extLst>
              <a:ext uri="{FF2B5EF4-FFF2-40B4-BE49-F238E27FC236}">
                <a16:creationId xmlns:a16="http://schemas.microsoft.com/office/drawing/2014/main" id="{09AD6A35-1AD7-19D9-4ADD-9BAFA13B9965}"/>
              </a:ext>
            </a:extLst>
          </p:cNvPr>
          <p:cNvSpPr txBox="1">
            <a:spLocks noGrp="1"/>
          </p:cNvSpPr>
          <p:nvPr>
            <p:ph type="body" idx="21"/>
          </p:nvPr>
        </p:nvSpPr>
        <p:spPr>
          <a:xfrm>
            <a:off x="1367135" y="803990"/>
            <a:ext cx="13689805" cy="246221"/>
          </a:xfrm>
          <a:prstGeom prst="rect">
            <a:avLst/>
          </a:prstGeom>
        </p:spPr>
        <p:txBody>
          <a:bodyPr/>
          <a:lstStyle/>
          <a:p>
            <a:r>
              <a:rPr lang="en-US" dirty="0"/>
              <a:t>The Knife’s Edge</a:t>
            </a:r>
          </a:p>
        </p:txBody>
      </p:sp>
      <p:sp>
        <p:nvSpPr>
          <p:cNvPr id="636" name="https://assets.cureus.com/uploads/original_article/pdf/179463/20231118-13378-1265u1.pdf">
            <a:extLst>
              <a:ext uri="{FF2B5EF4-FFF2-40B4-BE49-F238E27FC236}">
                <a16:creationId xmlns:a16="http://schemas.microsoft.com/office/drawing/2014/main" id="{F36278F1-72AB-D083-BB1B-B0FEA147227F}"/>
              </a:ext>
            </a:extLst>
          </p:cNvPr>
          <p:cNvSpPr txBox="1"/>
          <p:nvPr/>
        </p:nvSpPr>
        <p:spPr>
          <a:xfrm>
            <a:off x="1399985" y="13182908"/>
            <a:ext cx="3558667"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400"/>
            </a:lvl1pPr>
          </a:lstStyle>
          <a:p>
            <a:r>
              <a:rPr lang="en-US" dirty="0">
                <a:latin typeface="Gentona Light" pitchFamily="2" charset="77"/>
              </a:rPr>
              <a:t>https://</a:t>
            </a:r>
            <a:r>
              <a:rPr lang="en-US" dirty="0" err="1">
                <a:latin typeface="Gentona Light" pitchFamily="2" charset="77"/>
              </a:rPr>
              <a:t>doi.org</a:t>
            </a:r>
            <a:r>
              <a:rPr lang="en-US" dirty="0">
                <a:latin typeface="Gentona Light" pitchFamily="2" charset="77"/>
              </a:rPr>
              <a:t>/10.21203/rs.3.rs-4243877/v1</a:t>
            </a:r>
            <a:endParaRPr dirty="0">
              <a:latin typeface="Gentona Light" pitchFamily="2" charset="77"/>
            </a:endParaRPr>
          </a:p>
        </p:txBody>
      </p:sp>
      <p:pic>
        <p:nvPicPr>
          <p:cNvPr id="3" name="Picture Placeholder 6" descr="A bar chart showing stark differences between individuals who didn’t use AI and teams that did use AI">
            <a:extLst>
              <a:ext uri="{FF2B5EF4-FFF2-40B4-BE49-F238E27FC236}">
                <a16:creationId xmlns:a16="http://schemas.microsoft.com/office/drawing/2014/main" id="{EB04DCA4-93AF-220B-5BE2-D2DBFCC7A62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487300" y="1247793"/>
            <a:ext cx="21409400" cy="11220413"/>
          </a:xfrm>
          <a:prstGeom prst="rect">
            <a:avLst/>
          </a:prstGeom>
        </p:spPr>
      </p:pic>
    </p:spTree>
    <p:extLst>
      <p:ext uri="{BB962C8B-B14F-4D97-AF65-F5344CB8AC3E}">
        <p14:creationId xmlns:p14="http://schemas.microsoft.com/office/powerpoint/2010/main" val="115838934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B5D7B-F6D3-266B-3572-0A710464C477}"/>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097971FE-8DD2-A350-F6A6-E8D3A55FBBEB}"/>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765EFC82-D99C-08D7-1BDD-EDF43614BACC}"/>
              </a:ext>
            </a:extLst>
          </p:cNvPr>
          <p:cNvSpPr txBox="1">
            <a:spLocks noGrp="1"/>
          </p:cNvSpPr>
          <p:nvPr>
            <p:ph type="title" idx="4294967295"/>
          </p:nvPr>
        </p:nvSpPr>
        <p:spPr>
          <a:xfrm>
            <a:off x="62078" y="2459989"/>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Governance is the </a:t>
            </a:r>
            <a:r>
              <a:rPr lang="en-US" sz="7000" b="0" u="sng" dirty="0">
                <a:latin typeface="Gentona Book" pitchFamily="2" charset="77"/>
              </a:rPr>
              <a:t>foundation</a:t>
            </a:r>
            <a:r>
              <a:rPr lang="en-US" sz="7000" b="0" dirty="0">
                <a:latin typeface="Gentona Book" pitchFamily="2" charset="77"/>
              </a:rPr>
              <a:t>.</a:t>
            </a:r>
          </a:p>
        </p:txBody>
      </p:sp>
      <p:grpSp>
        <p:nvGrpSpPr>
          <p:cNvPr id="18" name="Group 17">
            <a:extLst>
              <a:ext uri="{FF2B5EF4-FFF2-40B4-BE49-F238E27FC236}">
                <a16:creationId xmlns:a16="http://schemas.microsoft.com/office/drawing/2014/main" id="{5F8372EF-27E1-E5AB-C6CB-7B699DD7E867}"/>
              </a:ext>
            </a:extLst>
          </p:cNvPr>
          <p:cNvGrpSpPr/>
          <p:nvPr/>
        </p:nvGrpSpPr>
        <p:grpSpPr>
          <a:xfrm>
            <a:off x="2104977" y="4487960"/>
            <a:ext cx="4682837" cy="2536210"/>
            <a:chOff x="2104977" y="4487960"/>
            <a:chExt cx="4682837" cy="2536210"/>
          </a:xfrm>
        </p:grpSpPr>
        <p:sp>
          <p:nvSpPr>
            <p:cNvPr id="2" name="TextBox 1">
              <a:extLst>
                <a:ext uri="{FF2B5EF4-FFF2-40B4-BE49-F238E27FC236}">
                  <a16:creationId xmlns:a16="http://schemas.microsoft.com/office/drawing/2014/main" id="{913312EA-8F78-5DD3-02FE-C19C27B77E14}"/>
                </a:ext>
              </a:extLst>
            </p:cNvPr>
            <p:cNvSpPr txBox="1"/>
            <p:nvPr/>
          </p:nvSpPr>
          <p:spPr>
            <a:xfrm>
              <a:off x="2132686" y="4509570"/>
              <a:ext cx="4572002" cy="249299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0" tIns="457200" rIns="457200" bIns="4572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3600" b="1" dirty="0">
                  <a:latin typeface="Gentona Book" pitchFamily="2" charset="77"/>
                </a:rPr>
                <a:t>MAP</a:t>
              </a:r>
            </a:p>
            <a:p>
              <a:pPr marL="0" marR="0" indent="0" algn="ctr" defTabSz="825500" rtl="0" fontAlgn="auto" latinLnBrk="0" hangingPunct="0">
                <a:lnSpc>
                  <a:spcPct val="100000"/>
                </a:lnSpc>
                <a:spcBef>
                  <a:spcPts val="0"/>
                </a:spcBef>
                <a:spcAft>
                  <a:spcPts val="0"/>
                </a:spcAft>
                <a:buClrTx/>
                <a:buSzTx/>
                <a:buFontTx/>
                <a:buNone/>
                <a:tabLst/>
              </a:pP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r>
                <a:rPr lang="en-US" sz="1800" dirty="0">
                  <a:solidFill>
                    <a:schemeClr val="bg2">
                      <a:lumMod val="50000"/>
                    </a:schemeClr>
                  </a:solidFill>
                  <a:latin typeface="Gentona Book" pitchFamily="2" charset="77"/>
                </a:rPr>
                <a:t>Depends on governance.</a:t>
              </a:r>
            </a:p>
          </p:txBody>
        </p:sp>
        <p:sp>
          <p:nvSpPr>
            <p:cNvPr id="4" name="Rectangle 3">
              <a:extLst>
                <a:ext uri="{FF2B5EF4-FFF2-40B4-BE49-F238E27FC236}">
                  <a16:creationId xmlns:a16="http://schemas.microsoft.com/office/drawing/2014/main" id="{B2879098-1D27-FDAE-D154-85F72459C504}"/>
                </a:ext>
              </a:extLst>
            </p:cNvPr>
            <p:cNvSpPr/>
            <p:nvPr/>
          </p:nvSpPr>
          <p:spPr>
            <a:xfrm>
              <a:off x="2104978" y="4509570"/>
              <a:ext cx="4682836" cy="2514600"/>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5" name="Rectangle 4">
              <a:extLst>
                <a:ext uri="{FF2B5EF4-FFF2-40B4-BE49-F238E27FC236}">
                  <a16:creationId xmlns:a16="http://schemas.microsoft.com/office/drawing/2014/main" id="{BB33DF0E-75C4-89A6-E07C-A4CD9E63CF06}"/>
                </a:ext>
              </a:extLst>
            </p:cNvPr>
            <p:cNvSpPr/>
            <p:nvPr/>
          </p:nvSpPr>
          <p:spPr>
            <a:xfrm>
              <a:off x="2104977" y="4487960"/>
              <a:ext cx="178363" cy="2523744"/>
            </a:xfrm>
            <a:prstGeom prst="rect">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grpSp>
      <p:sp>
        <p:nvSpPr>
          <p:cNvPr id="6" name="TextBox 5">
            <a:extLst>
              <a:ext uri="{FF2B5EF4-FFF2-40B4-BE49-F238E27FC236}">
                <a16:creationId xmlns:a16="http://schemas.microsoft.com/office/drawing/2014/main" id="{D33BE066-FA74-BD78-E175-C484397DE9DF}"/>
              </a:ext>
            </a:extLst>
          </p:cNvPr>
          <p:cNvSpPr txBox="1"/>
          <p:nvPr/>
        </p:nvSpPr>
        <p:spPr>
          <a:xfrm>
            <a:off x="3192029" y="7952491"/>
            <a:ext cx="4111703" cy="3139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6400" b="1" dirty="0">
                <a:latin typeface="Gentona Book" pitchFamily="2" charset="77"/>
              </a:rPr>
              <a:t>GOVERN</a:t>
            </a:r>
          </a:p>
          <a:p>
            <a:pPr marL="0" marR="0" indent="0" defTabSz="825500" rtl="0" fontAlgn="auto" latinLnBrk="0" hangingPunct="0">
              <a:lnSpc>
                <a:spcPct val="100000"/>
              </a:lnSpc>
              <a:spcBef>
                <a:spcPts val="0"/>
              </a:spcBef>
              <a:spcAft>
                <a:spcPts val="0"/>
              </a:spcAft>
              <a:buClrTx/>
              <a:buSzTx/>
              <a:buFontTx/>
              <a:buNone/>
              <a:tabLst/>
            </a:pP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pPr marL="0" marR="0" indent="0" defTabSz="825500" rtl="0" fontAlgn="auto" latinLnBrk="0" hangingPunct="0">
              <a:lnSpc>
                <a:spcPct val="100000"/>
              </a:lnSpc>
              <a:spcBef>
                <a:spcPts val="0"/>
              </a:spcBef>
              <a:spcAft>
                <a:spcPts val="0"/>
              </a:spcAft>
              <a:buClrTx/>
              <a:buSzTx/>
              <a:buFontTx/>
              <a:buNone/>
              <a:tabLst/>
            </a:pPr>
            <a:r>
              <a:rPr lang="en-US" sz="3200" dirty="0">
                <a:solidFill>
                  <a:schemeClr val="bg2">
                    <a:lumMod val="50000"/>
                  </a:schemeClr>
                </a:solidFill>
                <a:latin typeface="Gentona Book" pitchFamily="2" charset="77"/>
              </a:rPr>
              <a:t>Who decides?</a:t>
            </a:r>
            <a:endParaRPr kumimoji="0" lang="en-US" sz="3200" u="none" strike="noStrike" cap="none" spc="0" normalizeH="0" baseline="0" dirty="0">
              <a:ln>
                <a:noFill/>
              </a:ln>
              <a:solidFill>
                <a:schemeClr val="bg2">
                  <a:lumMod val="50000"/>
                </a:schemeClr>
              </a:solidFill>
              <a:effectLst/>
              <a:uFillTx/>
              <a:latin typeface="Gentona Book" pitchFamily="2" charset="77"/>
              <a:sym typeface="Avenir Next Regular"/>
            </a:endParaRPr>
          </a:p>
        </p:txBody>
      </p:sp>
      <p:sp>
        <p:nvSpPr>
          <p:cNvPr id="7" name="Rectangle 6">
            <a:extLst>
              <a:ext uri="{FF2B5EF4-FFF2-40B4-BE49-F238E27FC236}">
                <a16:creationId xmlns:a16="http://schemas.microsoft.com/office/drawing/2014/main" id="{2DE2AEAE-6519-4EB1-D796-7FDC0353FA8E}"/>
              </a:ext>
            </a:extLst>
          </p:cNvPr>
          <p:cNvSpPr/>
          <p:nvPr/>
        </p:nvSpPr>
        <p:spPr>
          <a:xfrm>
            <a:off x="2104978" y="7180735"/>
            <a:ext cx="20174044" cy="4682836"/>
          </a:xfrm>
          <a:prstGeom prst="rect">
            <a:avLst/>
          </a:prstGeom>
          <a:noFill/>
          <a:ln w="50800" cap="flat">
            <a:solidFill>
              <a:schemeClr val="bg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8" name="Rectangle 7">
            <a:extLst>
              <a:ext uri="{FF2B5EF4-FFF2-40B4-BE49-F238E27FC236}">
                <a16:creationId xmlns:a16="http://schemas.microsoft.com/office/drawing/2014/main" id="{920D3CCA-79C9-D018-41DD-3E6FAB36E7C3}"/>
              </a:ext>
            </a:extLst>
          </p:cNvPr>
          <p:cNvSpPr/>
          <p:nvPr/>
        </p:nvSpPr>
        <p:spPr>
          <a:xfrm>
            <a:off x="2132686" y="7208444"/>
            <a:ext cx="20135088" cy="300720"/>
          </a:xfrm>
          <a:prstGeom prst="rect">
            <a:avLst/>
          </a:prstGeom>
          <a:solidFill>
            <a:srgbClr val="D83C7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3" name="TextBox 2">
            <a:extLst>
              <a:ext uri="{FF2B5EF4-FFF2-40B4-BE49-F238E27FC236}">
                <a16:creationId xmlns:a16="http://schemas.microsoft.com/office/drawing/2014/main" id="{DA5C4511-6E61-F071-4B3B-156E8192C0CB}"/>
              </a:ext>
            </a:extLst>
          </p:cNvPr>
          <p:cNvSpPr txBox="1"/>
          <p:nvPr/>
        </p:nvSpPr>
        <p:spPr>
          <a:xfrm>
            <a:off x="12502487" y="8108945"/>
            <a:ext cx="7110921" cy="28264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nSpc>
                <a:spcPct val="150000"/>
              </a:lnSpc>
              <a:spcAft>
                <a:spcPts val="600"/>
              </a:spcAft>
            </a:pPr>
            <a:r>
              <a:rPr lang="en-US" sz="3600" dirty="0">
                <a:solidFill>
                  <a:srgbClr val="2B2B2B"/>
                </a:solidFill>
                <a:latin typeface="Gentona Book" pitchFamily="2" charset="77"/>
                <a:ea typeface="Calibri" pitchFamily="34" charset="-122"/>
                <a:cs typeface="Calibri" pitchFamily="34" charset="-120"/>
              </a:rPr>
              <a:t>Named roles. A body that signs off.</a:t>
            </a:r>
            <a:endParaRPr lang="en-US" sz="3600" dirty="0">
              <a:latin typeface="Gentona Book" pitchFamily="2" charset="77"/>
            </a:endParaRPr>
          </a:p>
          <a:p>
            <a:pPr>
              <a:lnSpc>
                <a:spcPct val="150000"/>
              </a:lnSpc>
              <a:spcAft>
                <a:spcPts val="600"/>
              </a:spcAft>
            </a:pPr>
            <a:r>
              <a:rPr lang="en-US" sz="3600" dirty="0">
                <a:solidFill>
                  <a:srgbClr val="2B2B2B"/>
                </a:solidFill>
                <a:latin typeface="Gentona Book" pitchFamily="2" charset="77"/>
                <a:ea typeface="Calibri" pitchFamily="34" charset="-122"/>
                <a:cs typeface="Calibri" pitchFamily="34" charset="-120"/>
              </a:rPr>
              <a:t>Escalation when things get hard.</a:t>
            </a:r>
            <a:endParaRPr lang="en-US" sz="3600" dirty="0">
              <a:latin typeface="Gentona Book" pitchFamily="2" charset="77"/>
            </a:endParaRPr>
          </a:p>
          <a:p>
            <a:pPr>
              <a:lnSpc>
                <a:spcPct val="150000"/>
              </a:lnSpc>
              <a:spcAft>
                <a:spcPts val="600"/>
              </a:spcAft>
            </a:pPr>
            <a:r>
              <a:rPr lang="en-US" sz="3600" dirty="0">
                <a:solidFill>
                  <a:srgbClr val="2B2B2B"/>
                </a:solidFill>
                <a:latin typeface="Gentona Book" pitchFamily="2" charset="77"/>
                <a:ea typeface="Calibri" pitchFamily="34" charset="-122"/>
                <a:cs typeface="Calibri" pitchFamily="34" charset="-120"/>
              </a:rPr>
              <a:t>Regular reviews.</a:t>
            </a:r>
            <a:endParaRPr lang="en-US" sz="3600" dirty="0">
              <a:latin typeface="Gentona Book" pitchFamily="2" charset="77"/>
            </a:endParaRPr>
          </a:p>
        </p:txBody>
      </p:sp>
      <p:grpSp>
        <p:nvGrpSpPr>
          <p:cNvPr id="20" name="Group 19">
            <a:extLst>
              <a:ext uri="{FF2B5EF4-FFF2-40B4-BE49-F238E27FC236}">
                <a16:creationId xmlns:a16="http://schemas.microsoft.com/office/drawing/2014/main" id="{F12E9AE7-AA7D-607D-48D4-EF5CE188A797}"/>
              </a:ext>
            </a:extLst>
          </p:cNvPr>
          <p:cNvGrpSpPr/>
          <p:nvPr/>
        </p:nvGrpSpPr>
        <p:grpSpPr>
          <a:xfrm>
            <a:off x="7761876" y="4503871"/>
            <a:ext cx="4682837" cy="2536210"/>
            <a:chOff x="2104977" y="4487960"/>
            <a:chExt cx="4682837" cy="2536210"/>
          </a:xfrm>
        </p:grpSpPr>
        <p:sp>
          <p:nvSpPr>
            <p:cNvPr id="21" name="TextBox 20">
              <a:extLst>
                <a:ext uri="{FF2B5EF4-FFF2-40B4-BE49-F238E27FC236}">
                  <a16:creationId xmlns:a16="http://schemas.microsoft.com/office/drawing/2014/main" id="{818E34C6-217D-38B2-7016-3EF8F3837158}"/>
                </a:ext>
              </a:extLst>
            </p:cNvPr>
            <p:cNvSpPr txBox="1"/>
            <p:nvPr/>
          </p:nvSpPr>
          <p:spPr>
            <a:xfrm>
              <a:off x="2132686" y="4509570"/>
              <a:ext cx="4572002" cy="249299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0" tIns="457200" rIns="457200" bIns="4572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3600" b="1" dirty="0">
                  <a:latin typeface="Gentona Book" pitchFamily="2" charset="77"/>
                </a:rPr>
                <a:t>MEASURE</a:t>
              </a:r>
            </a:p>
            <a:p>
              <a:pPr marL="0" marR="0" indent="0" algn="ctr" defTabSz="825500" rtl="0" fontAlgn="auto" latinLnBrk="0" hangingPunct="0">
                <a:lnSpc>
                  <a:spcPct val="100000"/>
                </a:lnSpc>
                <a:spcBef>
                  <a:spcPts val="0"/>
                </a:spcBef>
                <a:spcAft>
                  <a:spcPts val="0"/>
                </a:spcAft>
                <a:buClrTx/>
                <a:buSzTx/>
                <a:buFontTx/>
                <a:buNone/>
                <a:tabLst/>
              </a:pP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r>
                <a:rPr lang="en-US" sz="1800" dirty="0">
                  <a:solidFill>
                    <a:schemeClr val="bg2">
                      <a:lumMod val="50000"/>
                    </a:schemeClr>
                  </a:solidFill>
                  <a:latin typeface="Gentona Book" pitchFamily="2" charset="77"/>
                </a:rPr>
                <a:t>Depends on governance.</a:t>
              </a:r>
            </a:p>
          </p:txBody>
        </p:sp>
        <p:sp>
          <p:nvSpPr>
            <p:cNvPr id="22" name="Rectangle 21">
              <a:extLst>
                <a:ext uri="{FF2B5EF4-FFF2-40B4-BE49-F238E27FC236}">
                  <a16:creationId xmlns:a16="http://schemas.microsoft.com/office/drawing/2014/main" id="{6E5C784B-8CAF-BCA2-8A93-FECBFE599BDE}"/>
                </a:ext>
              </a:extLst>
            </p:cNvPr>
            <p:cNvSpPr/>
            <p:nvPr/>
          </p:nvSpPr>
          <p:spPr>
            <a:xfrm>
              <a:off x="2104978" y="4509570"/>
              <a:ext cx="4682836" cy="2514600"/>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23" name="Rectangle 22">
              <a:extLst>
                <a:ext uri="{FF2B5EF4-FFF2-40B4-BE49-F238E27FC236}">
                  <a16:creationId xmlns:a16="http://schemas.microsoft.com/office/drawing/2014/main" id="{2424EB20-C0B3-11C8-4BAC-019C30D8C7FD}"/>
                </a:ext>
              </a:extLst>
            </p:cNvPr>
            <p:cNvSpPr/>
            <p:nvPr/>
          </p:nvSpPr>
          <p:spPr>
            <a:xfrm>
              <a:off x="2104977" y="4487960"/>
              <a:ext cx="178363" cy="2523744"/>
            </a:xfrm>
            <a:prstGeom prst="rect">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grpSp>
      <p:grpSp>
        <p:nvGrpSpPr>
          <p:cNvPr id="24" name="Group 23">
            <a:extLst>
              <a:ext uri="{FF2B5EF4-FFF2-40B4-BE49-F238E27FC236}">
                <a16:creationId xmlns:a16="http://schemas.microsoft.com/office/drawing/2014/main" id="{51A37CF1-4BDF-380C-AF70-16CDAE45A7CE}"/>
              </a:ext>
            </a:extLst>
          </p:cNvPr>
          <p:cNvGrpSpPr/>
          <p:nvPr/>
        </p:nvGrpSpPr>
        <p:grpSpPr>
          <a:xfrm>
            <a:off x="13418775" y="4514676"/>
            <a:ext cx="4682837" cy="2536210"/>
            <a:chOff x="2104977" y="4487960"/>
            <a:chExt cx="4682837" cy="2536210"/>
          </a:xfrm>
        </p:grpSpPr>
        <p:sp>
          <p:nvSpPr>
            <p:cNvPr id="25" name="TextBox 24">
              <a:extLst>
                <a:ext uri="{FF2B5EF4-FFF2-40B4-BE49-F238E27FC236}">
                  <a16:creationId xmlns:a16="http://schemas.microsoft.com/office/drawing/2014/main" id="{78621E84-A9E1-6032-2109-55B48998B106}"/>
                </a:ext>
              </a:extLst>
            </p:cNvPr>
            <p:cNvSpPr txBox="1"/>
            <p:nvPr/>
          </p:nvSpPr>
          <p:spPr>
            <a:xfrm>
              <a:off x="2132686" y="4509570"/>
              <a:ext cx="4572002" cy="249299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0" tIns="457200" rIns="457200" bIns="4572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3600" b="1" dirty="0">
                  <a:latin typeface="Gentona Book" pitchFamily="2" charset="77"/>
                </a:rPr>
                <a:t>MANAGE</a:t>
              </a:r>
            </a:p>
            <a:p>
              <a:pPr marL="0" marR="0" indent="0" algn="ctr" defTabSz="825500" rtl="0" fontAlgn="auto" latinLnBrk="0" hangingPunct="0">
                <a:lnSpc>
                  <a:spcPct val="100000"/>
                </a:lnSpc>
                <a:spcBef>
                  <a:spcPts val="0"/>
                </a:spcBef>
                <a:spcAft>
                  <a:spcPts val="0"/>
                </a:spcAft>
                <a:buClrTx/>
                <a:buSzTx/>
                <a:buFontTx/>
                <a:buNone/>
                <a:tabLst/>
              </a:pP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r>
                <a:rPr lang="en-US" sz="1800" dirty="0">
                  <a:solidFill>
                    <a:schemeClr val="bg2">
                      <a:lumMod val="50000"/>
                    </a:schemeClr>
                  </a:solidFill>
                  <a:latin typeface="Gentona Book" pitchFamily="2" charset="77"/>
                </a:rPr>
                <a:t>Depends on governance.</a:t>
              </a:r>
            </a:p>
          </p:txBody>
        </p:sp>
        <p:sp>
          <p:nvSpPr>
            <p:cNvPr id="26" name="Rectangle 25">
              <a:extLst>
                <a:ext uri="{FF2B5EF4-FFF2-40B4-BE49-F238E27FC236}">
                  <a16:creationId xmlns:a16="http://schemas.microsoft.com/office/drawing/2014/main" id="{9FA2F97B-F5B4-8643-C469-0F96D15988D3}"/>
                </a:ext>
              </a:extLst>
            </p:cNvPr>
            <p:cNvSpPr/>
            <p:nvPr/>
          </p:nvSpPr>
          <p:spPr>
            <a:xfrm>
              <a:off x="2104978" y="4509570"/>
              <a:ext cx="4682836" cy="2514600"/>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27" name="Rectangle 26">
              <a:extLst>
                <a:ext uri="{FF2B5EF4-FFF2-40B4-BE49-F238E27FC236}">
                  <a16:creationId xmlns:a16="http://schemas.microsoft.com/office/drawing/2014/main" id="{9E802DCF-31AC-4866-D521-61C07BFF4858}"/>
                </a:ext>
              </a:extLst>
            </p:cNvPr>
            <p:cNvSpPr/>
            <p:nvPr/>
          </p:nvSpPr>
          <p:spPr>
            <a:xfrm>
              <a:off x="2104977" y="4487960"/>
              <a:ext cx="178363" cy="2523744"/>
            </a:xfrm>
            <a:prstGeom prst="rect">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grpSp>
    </p:spTree>
    <p:extLst>
      <p:ext uri="{BB962C8B-B14F-4D97-AF65-F5344CB8AC3E}">
        <p14:creationId xmlns:p14="http://schemas.microsoft.com/office/powerpoint/2010/main" val="259057023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6A8F9-5496-1FD2-4903-C760ECD9F1E2}"/>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7EB8CACB-DEB4-F0CD-B9F5-11AA04E10DA1}"/>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FAFA7479-B11A-1E52-05EB-9A130B0488AB}"/>
              </a:ext>
            </a:extLst>
          </p:cNvPr>
          <p:cNvSpPr txBox="1">
            <a:spLocks noGrp="1"/>
          </p:cNvSpPr>
          <p:nvPr>
            <p:ph type="title" idx="4294967295"/>
          </p:nvPr>
        </p:nvSpPr>
        <p:spPr>
          <a:xfrm>
            <a:off x="62078" y="2459989"/>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Two questions, in this order:</a:t>
            </a:r>
          </a:p>
        </p:txBody>
      </p:sp>
      <p:grpSp>
        <p:nvGrpSpPr>
          <p:cNvPr id="15" name="Group 14">
            <a:extLst>
              <a:ext uri="{FF2B5EF4-FFF2-40B4-BE49-F238E27FC236}">
                <a16:creationId xmlns:a16="http://schemas.microsoft.com/office/drawing/2014/main" id="{4937352B-25EA-3443-8078-D579F6DBBFA9}"/>
              </a:ext>
            </a:extLst>
          </p:cNvPr>
          <p:cNvGrpSpPr/>
          <p:nvPr/>
        </p:nvGrpSpPr>
        <p:grpSpPr>
          <a:xfrm>
            <a:off x="1367135" y="5004551"/>
            <a:ext cx="10308695" cy="7883719"/>
            <a:chOff x="774941" y="5028290"/>
            <a:chExt cx="10308695" cy="7883719"/>
          </a:xfrm>
        </p:grpSpPr>
        <p:sp>
          <p:nvSpPr>
            <p:cNvPr id="11" name="Rectangle 10">
              <a:extLst>
                <a:ext uri="{FF2B5EF4-FFF2-40B4-BE49-F238E27FC236}">
                  <a16:creationId xmlns:a16="http://schemas.microsoft.com/office/drawing/2014/main" id="{727A6754-4617-95CC-D108-D971DAC27123}"/>
                </a:ext>
              </a:extLst>
            </p:cNvPr>
            <p:cNvSpPr/>
            <p:nvPr/>
          </p:nvSpPr>
          <p:spPr>
            <a:xfrm>
              <a:off x="774942" y="5047134"/>
              <a:ext cx="10308694" cy="7864875"/>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2" name="Rectangle 11">
              <a:extLst>
                <a:ext uri="{FF2B5EF4-FFF2-40B4-BE49-F238E27FC236}">
                  <a16:creationId xmlns:a16="http://schemas.microsoft.com/office/drawing/2014/main" id="{EC496BF8-2E04-2C0D-24D4-0E4B2D93DDA4}"/>
                </a:ext>
              </a:extLst>
            </p:cNvPr>
            <p:cNvSpPr/>
            <p:nvPr/>
          </p:nvSpPr>
          <p:spPr>
            <a:xfrm>
              <a:off x="774941" y="5028290"/>
              <a:ext cx="10308693" cy="841256"/>
            </a:xfrm>
            <a:prstGeom prst="rect">
              <a:avLst/>
            </a:prstGeom>
            <a:solidFill>
              <a:srgbClr val="D83C7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800" b="1" u="none" strike="noStrike" spc="0" normalizeH="0" dirty="0">
                  <a:ln>
                    <a:noFill/>
                  </a:ln>
                  <a:solidFill>
                    <a:srgbClr val="FFFFFF"/>
                  </a:solidFill>
                  <a:effectLst/>
                  <a:uFillTx/>
                  <a:latin typeface="Quadon" pitchFamily="2" charset="77"/>
                  <a:sym typeface="Avenir Next Regular"/>
                </a:rPr>
                <a:t>Capability</a:t>
              </a:r>
            </a:p>
          </p:txBody>
        </p:sp>
        <p:sp>
          <p:nvSpPr>
            <p:cNvPr id="13" name="TextBox 12">
              <a:extLst>
                <a:ext uri="{FF2B5EF4-FFF2-40B4-BE49-F238E27FC236}">
                  <a16:creationId xmlns:a16="http://schemas.microsoft.com/office/drawing/2014/main" id="{42C085C8-3DD1-08F0-3153-23E637D7918C}"/>
                </a:ext>
              </a:extLst>
            </p:cNvPr>
            <p:cNvSpPr txBox="1"/>
            <p:nvPr/>
          </p:nvSpPr>
          <p:spPr>
            <a:xfrm>
              <a:off x="1367135" y="6695376"/>
              <a:ext cx="753090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800" u="none" strike="noStrike" cap="none" spc="0" normalizeH="0" baseline="0" dirty="0">
                  <a:ln>
                    <a:noFill/>
                  </a:ln>
                  <a:solidFill>
                    <a:srgbClr val="282828"/>
                  </a:solidFill>
                  <a:effectLst/>
                  <a:uFillTx/>
                  <a:latin typeface="Gentona Medium" pitchFamily="2" charset="77"/>
                  <a:sym typeface="Avenir Next Regular"/>
                </a:rPr>
                <a:t>Do we know what we have?</a:t>
              </a:r>
            </a:p>
          </p:txBody>
        </p:sp>
        <p:sp>
          <p:nvSpPr>
            <p:cNvPr id="14" name="TextBox 13">
              <a:extLst>
                <a:ext uri="{FF2B5EF4-FFF2-40B4-BE49-F238E27FC236}">
                  <a16:creationId xmlns:a16="http://schemas.microsoft.com/office/drawing/2014/main" id="{4E3E02A8-6A10-9742-DFB2-F1699093FBBE}"/>
                </a:ext>
              </a:extLst>
            </p:cNvPr>
            <p:cNvSpPr txBox="1"/>
            <p:nvPr/>
          </p:nvSpPr>
          <p:spPr>
            <a:xfrm>
              <a:off x="1367135" y="8362462"/>
              <a:ext cx="8857520"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a:ln>
                    <a:noFill/>
                  </a:ln>
                  <a:solidFill>
                    <a:srgbClr val="282828"/>
                  </a:solidFill>
                  <a:effectLst/>
                  <a:uFillTx/>
                  <a:latin typeface="+mn-lt"/>
                  <a:ea typeface="+mn-ea"/>
                  <a:cs typeface="+mn-cs"/>
                  <a:sym typeface="Avenir Next Regular"/>
                </a:rPr>
                <a:t>What tools are we actually using?</a:t>
              </a:r>
            </a:p>
            <a:p>
              <a:pPr marL="457200" marR="0" indent="-4572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3600" dirty="0"/>
                <a:t>Which vendors added AI to our tools?</a:t>
              </a:r>
            </a:p>
            <a:p>
              <a:pPr marL="457200" marR="0" indent="-4572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a:ln>
                    <a:noFill/>
                  </a:ln>
                  <a:solidFill>
                    <a:srgbClr val="282828"/>
                  </a:solidFill>
                  <a:effectLst/>
                  <a:uFillTx/>
                  <a:latin typeface="+mn-lt"/>
                  <a:ea typeface="+mn-ea"/>
                  <a:cs typeface="+mn-cs"/>
                  <a:sym typeface="Avenir Next Regular"/>
                </a:rPr>
                <a:t>Who can evaluate a contract with AI–enabled tools?</a:t>
              </a:r>
            </a:p>
          </p:txBody>
        </p:sp>
      </p:grpSp>
      <p:grpSp>
        <p:nvGrpSpPr>
          <p:cNvPr id="16" name="Group 15">
            <a:extLst>
              <a:ext uri="{FF2B5EF4-FFF2-40B4-BE49-F238E27FC236}">
                <a16:creationId xmlns:a16="http://schemas.microsoft.com/office/drawing/2014/main" id="{B72551D0-B9F3-4966-E318-F8288715E47C}"/>
              </a:ext>
            </a:extLst>
          </p:cNvPr>
          <p:cNvGrpSpPr/>
          <p:nvPr/>
        </p:nvGrpSpPr>
        <p:grpSpPr>
          <a:xfrm>
            <a:off x="12708172" y="5028291"/>
            <a:ext cx="10308695" cy="7883719"/>
            <a:chOff x="774941" y="5028290"/>
            <a:chExt cx="10308695" cy="7883719"/>
          </a:xfrm>
        </p:grpSpPr>
        <p:sp>
          <p:nvSpPr>
            <p:cNvPr id="17" name="Rectangle 16">
              <a:extLst>
                <a:ext uri="{FF2B5EF4-FFF2-40B4-BE49-F238E27FC236}">
                  <a16:creationId xmlns:a16="http://schemas.microsoft.com/office/drawing/2014/main" id="{51965DF8-19C0-4417-A11C-DAF6FFEA2214}"/>
                </a:ext>
              </a:extLst>
            </p:cNvPr>
            <p:cNvSpPr/>
            <p:nvPr/>
          </p:nvSpPr>
          <p:spPr>
            <a:xfrm>
              <a:off x="774942" y="5047134"/>
              <a:ext cx="10308694" cy="7864875"/>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9" name="Rectangle 18">
              <a:extLst>
                <a:ext uri="{FF2B5EF4-FFF2-40B4-BE49-F238E27FC236}">
                  <a16:creationId xmlns:a16="http://schemas.microsoft.com/office/drawing/2014/main" id="{1C6CC722-C73E-DFD2-BDD5-D5D9AD5A0729}"/>
                </a:ext>
              </a:extLst>
            </p:cNvPr>
            <p:cNvSpPr/>
            <p:nvPr/>
          </p:nvSpPr>
          <p:spPr>
            <a:xfrm>
              <a:off x="774941" y="5028290"/>
              <a:ext cx="10308693" cy="841256"/>
            </a:xfrm>
            <a:prstGeom prst="rect">
              <a:avLst/>
            </a:prstGeom>
            <a:solidFill>
              <a:srgbClr val="D83C7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800" b="1" u="none" strike="noStrike" spc="0" normalizeH="0" dirty="0">
                  <a:ln>
                    <a:noFill/>
                  </a:ln>
                  <a:solidFill>
                    <a:srgbClr val="FFFFFF"/>
                  </a:solidFill>
                  <a:effectLst/>
                  <a:uFillTx/>
                  <a:latin typeface="Quadon" pitchFamily="2" charset="77"/>
                  <a:sym typeface="Avenir Next Regular"/>
                </a:rPr>
                <a:t>Capacity</a:t>
              </a:r>
            </a:p>
          </p:txBody>
        </p:sp>
        <p:sp>
          <p:nvSpPr>
            <p:cNvPr id="28" name="TextBox 27">
              <a:extLst>
                <a:ext uri="{FF2B5EF4-FFF2-40B4-BE49-F238E27FC236}">
                  <a16:creationId xmlns:a16="http://schemas.microsoft.com/office/drawing/2014/main" id="{E0F16A0C-8E02-F911-9756-0C2C7430941C}"/>
                </a:ext>
              </a:extLst>
            </p:cNvPr>
            <p:cNvSpPr txBox="1"/>
            <p:nvPr/>
          </p:nvSpPr>
          <p:spPr>
            <a:xfrm>
              <a:off x="1367135" y="6695376"/>
              <a:ext cx="653063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800" u="none" strike="noStrike" cap="none" spc="0" normalizeH="0" baseline="0" dirty="0">
                  <a:ln>
                    <a:noFill/>
                  </a:ln>
                  <a:solidFill>
                    <a:srgbClr val="282828"/>
                  </a:solidFill>
                  <a:effectLst/>
                  <a:uFillTx/>
                  <a:latin typeface="Gentona Medium" pitchFamily="2" charset="77"/>
                  <a:sym typeface="Avenir Next Regular"/>
                </a:rPr>
                <a:t>Do we have the people?</a:t>
              </a:r>
            </a:p>
          </p:txBody>
        </p:sp>
        <p:sp>
          <p:nvSpPr>
            <p:cNvPr id="29" name="TextBox 28">
              <a:extLst>
                <a:ext uri="{FF2B5EF4-FFF2-40B4-BE49-F238E27FC236}">
                  <a16:creationId xmlns:a16="http://schemas.microsoft.com/office/drawing/2014/main" id="{604BCA24-C4D2-BBD6-555F-2016C48C6A17}"/>
                </a:ext>
              </a:extLst>
            </p:cNvPr>
            <p:cNvSpPr txBox="1"/>
            <p:nvPr/>
          </p:nvSpPr>
          <p:spPr>
            <a:xfrm>
              <a:off x="1367135" y="7946963"/>
              <a:ext cx="8857520"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a:ln>
                    <a:noFill/>
                  </a:ln>
                  <a:solidFill>
                    <a:srgbClr val="282828"/>
                  </a:solidFill>
                  <a:effectLst/>
                  <a:uFillTx/>
                  <a:latin typeface="+mn-lt"/>
                  <a:ea typeface="+mn-ea"/>
                  <a:cs typeface="+mn-cs"/>
                  <a:sym typeface="Avenir Next Regular"/>
                </a:rPr>
                <a:t>Who chairs the governance body?</a:t>
              </a:r>
            </a:p>
            <a:p>
              <a:pPr marL="457200" marR="0" indent="-4572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a:ln>
                    <a:noFill/>
                  </a:ln>
                  <a:solidFill>
                    <a:srgbClr val="282828"/>
                  </a:solidFill>
                  <a:effectLst/>
                  <a:uFillTx/>
                  <a:latin typeface="+mn-lt"/>
                  <a:ea typeface="+mn-ea"/>
                  <a:cs typeface="+mn-cs"/>
                  <a:sym typeface="Avenir Next Regular"/>
                </a:rPr>
                <a:t>Who reviews AI outputs before they go public?</a:t>
              </a:r>
            </a:p>
            <a:p>
              <a:pPr marL="457200" marR="0" indent="-4572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a:ln>
                    <a:noFill/>
                  </a:ln>
                  <a:solidFill>
                    <a:srgbClr val="282828"/>
                  </a:solidFill>
                  <a:effectLst/>
                  <a:uFillTx/>
                  <a:latin typeface="+mn-lt"/>
                  <a:ea typeface="+mn-ea"/>
                  <a:cs typeface="+mn-cs"/>
                  <a:sym typeface="Avenir Next Regular"/>
                </a:rPr>
                <a:t>Who handles an incident at 9 PM on a Tuesday?</a:t>
              </a:r>
            </a:p>
          </p:txBody>
        </p:sp>
      </p:grpSp>
    </p:spTree>
    <p:extLst>
      <p:ext uri="{BB962C8B-B14F-4D97-AF65-F5344CB8AC3E}">
        <p14:creationId xmlns:p14="http://schemas.microsoft.com/office/powerpoint/2010/main" val="141783082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B48D-C1AF-C3F7-7814-5435AFD975EF}"/>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8DE01C2D-A467-DDBE-50A0-7F95C34BD6E5}"/>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1B6CF2E9-B952-A1FE-9E9D-54BDCFE5FC34}"/>
              </a:ext>
            </a:extLst>
          </p:cNvPr>
          <p:cNvSpPr txBox="1">
            <a:spLocks noGrp="1"/>
          </p:cNvSpPr>
          <p:nvPr>
            <p:ph type="title" idx="4294967295"/>
          </p:nvPr>
        </p:nvSpPr>
        <p:spPr>
          <a:xfrm>
            <a:off x="1221969" y="2161953"/>
            <a:ext cx="21787660"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Five pieces of effective governance</a:t>
            </a:r>
          </a:p>
        </p:txBody>
      </p:sp>
      <p:sp>
        <p:nvSpPr>
          <p:cNvPr id="2" name="Shape 3">
            <a:extLst>
              <a:ext uri="{FF2B5EF4-FFF2-40B4-BE49-F238E27FC236}">
                <a16:creationId xmlns:a16="http://schemas.microsoft.com/office/drawing/2014/main" id="{350C3E2B-6152-57B6-2296-FC4706D925DD}"/>
              </a:ext>
            </a:extLst>
          </p:cNvPr>
          <p:cNvSpPr/>
          <p:nvPr/>
        </p:nvSpPr>
        <p:spPr>
          <a:xfrm>
            <a:off x="1055716" y="534088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1</a:t>
            </a:r>
          </a:p>
        </p:txBody>
      </p:sp>
      <p:sp>
        <p:nvSpPr>
          <p:cNvPr id="14" name="Shape 3">
            <a:extLst>
              <a:ext uri="{FF2B5EF4-FFF2-40B4-BE49-F238E27FC236}">
                <a16:creationId xmlns:a16="http://schemas.microsoft.com/office/drawing/2014/main" id="{2397C412-60F0-10F8-CF23-F661B5BA82AE}"/>
              </a:ext>
            </a:extLst>
          </p:cNvPr>
          <p:cNvSpPr/>
          <p:nvPr/>
        </p:nvSpPr>
        <p:spPr>
          <a:xfrm>
            <a:off x="1055716" y="678710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2</a:t>
            </a:r>
          </a:p>
        </p:txBody>
      </p:sp>
      <p:sp>
        <p:nvSpPr>
          <p:cNvPr id="15" name="Shape 3">
            <a:extLst>
              <a:ext uri="{FF2B5EF4-FFF2-40B4-BE49-F238E27FC236}">
                <a16:creationId xmlns:a16="http://schemas.microsoft.com/office/drawing/2014/main" id="{AD4F2C95-E89B-EAC5-3A06-415C43D08EBF}"/>
              </a:ext>
            </a:extLst>
          </p:cNvPr>
          <p:cNvSpPr/>
          <p:nvPr/>
        </p:nvSpPr>
        <p:spPr>
          <a:xfrm>
            <a:off x="1055715" y="823332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3</a:t>
            </a:r>
          </a:p>
        </p:txBody>
      </p:sp>
      <p:sp>
        <p:nvSpPr>
          <p:cNvPr id="16" name="Shape 3">
            <a:extLst>
              <a:ext uri="{FF2B5EF4-FFF2-40B4-BE49-F238E27FC236}">
                <a16:creationId xmlns:a16="http://schemas.microsoft.com/office/drawing/2014/main" id="{23F94F30-F779-3403-9D3B-E95CF9EF425E}"/>
              </a:ext>
            </a:extLst>
          </p:cNvPr>
          <p:cNvSpPr/>
          <p:nvPr/>
        </p:nvSpPr>
        <p:spPr>
          <a:xfrm>
            <a:off x="1055715" y="967954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4</a:t>
            </a:r>
          </a:p>
        </p:txBody>
      </p:sp>
      <p:sp>
        <p:nvSpPr>
          <p:cNvPr id="3" name="Shape 3">
            <a:extLst>
              <a:ext uri="{FF2B5EF4-FFF2-40B4-BE49-F238E27FC236}">
                <a16:creationId xmlns:a16="http://schemas.microsoft.com/office/drawing/2014/main" id="{346CBC00-1A68-FBB5-BF20-BCD76ABE1C2F}"/>
              </a:ext>
            </a:extLst>
          </p:cNvPr>
          <p:cNvSpPr/>
          <p:nvPr/>
        </p:nvSpPr>
        <p:spPr>
          <a:xfrm>
            <a:off x="1055714" y="11125768"/>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5</a:t>
            </a:r>
          </a:p>
        </p:txBody>
      </p:sp>
      <p:graphicFrame>
        <p:nvGraphicFramePr>
          <p:cNvPr id="8" name="Table 7">
            <a:extLst>
              <a:ext uri="{FF2B5EF4-FFF2-40B4-BE49-F238E27FC236}">
                <a16:creationId xmlns:a16="http://schemas.microsoft.com/office/drawing/2014/main" id="{4AA79636-BB43-4637-BD8B-8DAE3EBBC3DE}"/>
              </a:ext>
            </a:extLst>
          </p:cNvPr>
          <p:cNvGraphicFramePr>
            <a:graphicFrameLocks noGrp="1"/>
          </p:cNvGraphicFramePr>
          <p:nvPr>
            <p:extLst>
              <p:ext uri="{D42A27DB-BD31-4B8C-83A1-F6EECF244321}">
                <p14:modId xmlns:p14="http://schemas.microsoft.com/office/powerpoint/2010/main" val="3875240068"/>
              </p:ext>
            </p:extLst>
          </p:nvPr>
        </p:nvGraphicFramePr>
        <p:xfrm>
          <a:off x="2247205" y="3719586"/>
          <a:ext cx="21323268" cy="8645880"/>
        </p:xfrm>
        <a:graphic>
          <a:graphicData uri="http://schemas.openxmlformats.org/drawingml/2006/table">
            <a:tbl>
              <a:tblPr firstRow="1">
                <a:tableStyleId>{5940675A-B579-460E-94D1-54222C63F5DA}</a:tableStyleId>
              </a:tblPr>
              <a:tblGrid>
                <a:gridCol w="7107756">
                  <a:extLst>
                    <a:ext uri="{9D8B030D-6E8A-4147-A177-3AD203B41FA5}">
                      <a16:colId xmlns:a16="http://schemas.microsoft.com/office/drawing/2014/main" val="1037023666"/>
                    </a:ext>
                  </a:extLst>
                </a:gridCol>
                <a:gridCol w="7107756">
                  <a:extLst>
                    <a:ext uri="{9D8B030D-6E8A-4147-A177-3AD203B41FA5}">
                      <a16:colId xmlns:a16="http://schemas.microsoft.com/office/drawing/2014/main" val="574668549"/>
                    </a:ext>
                  </a:extLst>
                </a:gridCol>
                <a:gridCol w="7107756">
                  <a:extLst>
                    <a:ext uri="{9D8B030D-6E8A-4147-A177-3AD203B41FA5}">
                      <a16:colId xmlns:a16="http://schemas.microsoft.com/office/drawing/2014/main" val="4051559074"/>
                    </a:ext>
                  </a:extLst>
                </a:gridCol>
              </a:tblGrid>
              <a:tr h="144098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600" b="0" i="0" dirty="0">
                        <a:solidFill>
                          <a:schemeClr val="bg2">
                            <a:lumMod val="50000"/>
                          </a:schemeClr>
                        </a:solidFill>
                        <a:latin typeface="Quadon Medium" pitchFamily="2" charset="77"/>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825500" rtl="0" eaLnBrk="1" fontAlgn="auto" latinLnBrk="0" hangingPunct="1">
                        <a:lnSpc>
                          <a:spcPct val="100000"/>
                        </a:lnSpc>
                        <a:spcBef>
                          <a:spcPts val="0"/>
                        </a:spcBef>
                        <a:spcAft>
                          <a:spcPts val="0"/>
                        </a:spcAft>
                        <a:buClrTx/>
                        <a:buSzTx/>
                        <a:buFontTx/>
                        <a:buNone/>
                        <a:tabLst/>
                        <a:defRPr/>
                      </a:pPr>
                      <a:endParaRPr lang="en-US" sz="3600" b="0" i="0" dirty="0">
                        <a:solidFill>
                          <a:schemeClr val="bg2">
                            <a:lumMod val="50000"/>
                          </a:schemeClr>
                        </a:solidFill>
                        <a:latin typeface="Quadon Medium" pitchFamily="2" charset="77"/>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3078730"/>
                  </a:ext>
                </a:extLst>
              </a:tr>
              <a:tr h="1440980">
                <a:tc>
                  <a:txBody>
                    <a:bodyPr/>
                    <a:lstStyle/>
                    <a:p>
                      <a:pPr algn="l"/>
                      <a:r>
                        <a:rPr lang="en-US" sz="3600" b="0" i="0" dirty="0">
                          <a:latin typeface="Gentona Book" pitchFamily="2" charset="77"/>
                        </a:rPr>
                        <a:t>A named oversight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9259221"/>
                  </a:ext>
                </a:extLst>
              </a:tr>
              <a:tr h="1440980">
                <a:tc>
                  <a:txBody>
                    <a:bodyPr/>
                    <a:lstStyle/>
                    <a:p>
                      <a:pPr algn="l"/>
                      <a:r>
                        <a:rPr lang="en-US" sz="3600" b="0" i="0" dirty="0">
                          <a:latin typeface="Gentona Book" pitchFamily="2" charset="77"/>
                        </a:rPr>
                        <a:t>A 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2191983"/>
                  </a:ext>
                </a:extLst>
              </a:tr>
              <a:tr h="1440980">
                <a:tc>
                  <a:txBody>
                    <a:bodyPr/>
                    <a:lstStyle/>
                    <a:p>
                      <a:pPr algn="l"/>
                      <a:r>
                        <a:rPr lang="en-US" sz="3600" b="0" i="0" dirty="0">
                          <a:latin typeface="Gentona Book" pitchFamily="2" charset="77"/>
                        </a:rPr>
                        <a:t>An escalation 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0379116"/>
                  </a:ext>
                </a:extLst>
              </a:tr>
              <a:tr h="1440980">
                <a:tc>
                  <a:txBody>
                    <a:bodyPr/>
                    <a:lstStyle/>
                    <a:p>
                      <a:pPr algn="l"/>
                      <a:r>
                        <a:rPr lang="en-US" sz="3600" b="0" i="0" dirty="0">
                          <a:latin typeface="Gentona Book" pitchFamily="2" charset="77"/>
                        </a:rPr>
                        <a:t>A review cadence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6920759"/>
                  </a:ext>
                </a:extLst>
              </a:tr>
              <a:tr h="1440980">
                <a:tc>
                  <a:txBody>
                    <a:bodyPr/>
                    <a:lstStyle/>
                    <a:p>
                      <a:pPr algn="l"/>
                      <a:r>
                        <a:rPr lang="en-US" sz="3600" b="0" i="0" dirty="0">
                          <a:latin typeface="Gentona Book" pitchFamily="2" charset="77"/>
                        </a:rPr>
                        <a:t>A decision record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5887923"/>
                  </a:ext>
                </a:extLst>
              </a:tr>
            </a:tbl>
          </a:graphicData>
        </a:graphic>
      </p:graphicFrame>
    </p:spTree>
    <p:extLst>
      <p:ext uri="{BB962C8B-B14F-4D97-AF65-F5344CB8AC3E}">
        <p14:creationId xmlns:p14="http://schemas.microsoft.com/office/powerpoint/2010/main" val="28932823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48527-F271-1382-B713-17D638DD910D}"/>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0EAE0776-BC2C-B793-44D5-FEFB390C74B1}"/>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F819C2D4-FFA7-2AE1-076B-2742A5113AD9}"/>
              </a:ext>
            </a:extLst>
          </p:cNvPr>
          <p:cNvSpPr txBox="1">
            <a:spLocks noGrp="1"/>
          </p:cNvSpPr>
          <p:nvPr>
            <p:ph type="title" idx="4294967295"/>
          </p:nvPr>
        </p:nvSpPr>
        <p:spPr>
          <a:xfrm>
            <a:off x="1221969" y="2161953"/>
            <a:ext cx="21787660"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Five pieces of effective governance</a:t>
            </a:r>
          </a:p>
        </p:txBody>
      </p:sp>
      <p:sp>
        <p:nvSpPr>
          <p:cNvPr id="2" name="Shape 3">
            <a:extLst>
              <a:ext uri="{FF2B5EF4-FFF2-40B4-BE49-F238E27FC236}">
                <a16:creationId xmlns:a16="http://schemas.microsoft.com/office/drawing/2014/main" id="{30D62DD8-CEE8-72AD-70F6-9B374A183408}"/>
              </a:ext>
            </a:extLst>
          </p:cNvPr>
          <p:cNvSpPr/>
          <p:nvPr/>
        </p:nvSpPr>
        <p:spPr>
          <a:xfrm>
            <a:off x="1055716" y="534088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1</a:t>
            </a:r>
          </a:p>
        </p:txBody>
      </p:sp>
      <p:sp>
        <p:nvSpPr>
          <p:cNvPr id="14" name="Shape 3">
            <a:extLst>
              <a:ext uri="{FF2B5EF4-FFF2-40B4-BE49-F238E27FC236}">
                <a16:creationId xmlns:a16="http://schemas.microsoft.com/office/drawing/2014/main" id="{558A9AE2-CFD8-8C6A-A48B-85C6F918C4F7}"/>
              </a:ext>
            </a:extLst>
          </p:cNvPr>
          <p:cNvSpPr/>
          <p:nvPr/>
        </p:nvSpPr>
        <p:spPr>
          <a:xfrm>
            <a:off x="1055716" y="678710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2</a:t>
            </a:r>
          </a:p>
        </p:txBody>
      </p:sp>
      <p:sp>
        <p:nvSpPr>
          <p:cNvPr id="15" name="Shape 3">
            <a:extLst>
              <a:ext uri="{FF2B5EF4-FFF2-40B4-BE49-F238E27FC236}">
                <a16:creationId xmlns:a16="http://schemas.microsoft.com/office/drawing/2014/main" id="{8E344FE9-9B9C-E8BD-2B48-52A31A80C5F2}"/>
              </a:ext>
            </a:extLst>
          </p:cNvPr>
          <p:cNvSpPr/>
          <p:nvPr/>
        </p:nvSpPr>
        <p:spPr>
          <a:xfrm>
            <a:off x="1055715" y="823332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3</a:t>
            </a:r>
          </a:p>
        </p:txBody>
      </p:sp>
      <p:sp>
        <p:nvSpPr>
          <p:cNvPr id="16" name="Shape 3">
            <a:extLst>
              <a:ext uri="{FF2B5EF4-FFF2-40B4-BE49-F238E27FC236}">
                <a16:creationId xmlns:a16="http://schemas.microsoft.com/office/drawing/2014/main" id="{787287A1-EBE7-F109-E13F-FAB4DFB0D50C}"/>
              </a:ext>
            </a:extLst>
          </p:cNvPr>
          <p:cNvSpPr/>
          <p:nvPr/>
        </p:nvSpPr>
        <p:spPr>
          <a:xfrm>
            <a:off x="1055715" y="967954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4</a:t>
            </a:r>
          </a:p>
        </p:txBody>
      </p:sp>
      <p:sp>
        <p:nvSpPr>
          <p:cNvPr id="3" name="Shape 3">
            <a:extLst>
              <a:ext uri="{FF2B5EF4-FFF2-40B4-BE49-F238E27FC236}">
                <a16:creationId xmlns:a16="http://schemas.microsoft.com/office/drawing/2014/main" id="{9A75476D-94C4-9B3E-0D01-93FB456381CC}"/>
              </a:ext>
            </a:extLst>
          </p:cNvPr>
          <p:cNvSpPr/>
          <p:nvPr/>
        </p:nvSpPr>
        <p:spPr>
          <a:xfrm>
            <a:off x="1055714" y="11125768"/>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5</a:t>
            </a:r>
          </a:p>
        </p:txBody>
      </p:sp>
      <p:graphicFrame>
        <p:nvGraphicFramePr>
          <p:cNvPr id="8" name="Table 7">
            <a:extLst>
              <a:ext uri="{FF2B5EF4-FFF2-40B4-BE49-F238E27FC236}">
                <a16:creationId xmlns:a16="http://schemas.microsoft.com/office/drawing/2014/main" id="{3769005D-FF1F-AADA-2E30-7DF9FB12860C}"/>
              </a:ext>
            </a:extLst>
          </p:cNvPr>
          <p:cNvGraphicFramePr>
            <a:graphicFrameLocks noGrp="1"/>
          </p:cNvGraphicFramePr>
          <p:nvPr>
            <p:extLst>
              <p:ext uri="{D42A27DB-BD31-4B8C-83A1-F6EECF244321}">
                <p14:modId xmlns:p14="http://schemas.microsoft.com/office/powerpoint/2010/main" val="2777238572"/>
              </p:ext>
            </p:extLst>
          </p:nvPr>
        </p:nvGraphicFramePr>
        <p:xfrm>
          <a:off x="2247205" y="3719586"/>
          <a:ext cx="21323268" cy="8645880"/>
        </p:xfrm>
        <a:graphic>
          <a:graphicData uri="http://schemas.openxmlformats.org/drawingml/2006/table">
            <a:tbl>
              <a:tblPr firstRow="1">
                <a:tableStyleId>{5940675A-B579-460E-94D1-54222C63F5DA}</a:tableStyleId>
              </a:tblPr>
              <a:tblGrid>
                <a:gridCol w="7107756">
                  <a:extLst>
                    <a:ext uri="{9D8B030D-6E8A-4147-A177-3AD203B41FA5}">
                      <a16:colId xmlns:a16="http://schemas.microsoft.com/office/drawing/2014/main" val="1037023666"/>
                    </a:ext>
                  </a:extLst>
                </a:gridCol>
                <a:gridCol w="7107756">
                  <a:extLst>
                    <a:ext uri="{9D8B030D-6E8A-4147-A177-3AD203B41FA5}">
                      <a16:colId xmlns:a16="http://schemas.microsoft.com/office/drawing/2014/main" val="574668549"/>
                    </a:ext>
                  </a:extLst>
                </a:gridCol>
                <a:gridCol w="7107756">
                  <a:extLst>
                    <a:ext uri="{9D8B030D-6E8A-4147-A177-3AD203B41FA5}">
                      <a16:colId xmlns:a16="http://schemas.microsoft.com/office/drawing/2014/main" val="4051559074"/>
                    </a:ext>
                  </a:extLst>
                </a:gridCol>
              </a:tblGrid>
              <a:tr h="144098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600" b="0" i="0" dirty="0">
                          <a:solidFill>
                            <a:schemeClr val="bg2">
                              <a:lumMod val="50000"/>
                            </a:schemeClr>
                          </a:solidFill>
                          <a:latin typeface="Quadon Medium" pitchFamily="2" charset="77"/>
                        </a:rPr>
                        <a:t>More Urban</a:t>
                      </a: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825500" rtl="0" eaLnBrk="1" fontAlgn="auto" latinLnBrk="0" hangingPunct="1">
                        <a:lnSpc>
                          <a:spcPct val="100000"/>
                        </a:lnSpc>
                        <a:spcBef>
                          <a:spcPts val="0"/>
                        </a:spcBef>
                        <a:spcAft>
                          <a:spcPts val="0"/>
                        </a:spcAft>
                        <a:buClrTx/>
                        <a:buSzTx/>
                        <a:buFontTx/>
                        <a:buNone/>
                        <a:tabLst/>
                        <a:defRPr/>
                      </a:pPr>
                      <a:r>
                        <a:rPr lang="en-US" sz="3600" b="0" i="0" dirty="0">
                          <a:solidFill>
                            <a:schemeClr val="bg2">
                              <a:lumMod val="50000"/>
                            </a:schemeClr>
                          </a:solidFill>
                          <a:latin typeface="Quadon Medium" pitchFamily="2" charset="77"/>
                        </a:rPr>
                        <a:t>More Rural</a:t>
                      </a: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3078730"/>
                  </a:ext>
                </a:extLst>
              </a:tr>
              <a:tr h="1440980">
                <a:tc>
                  <a:txBody>
                    <a:bodyPr/>
                    <a:lstStyle/>
                    <a:p>
                      <a:pPr algn="l"/>
                      <a:r>
                        <a:rPr lang="en-US" sz="3600" b="0" i="0" dirty="0">
                          <a:latin typeface="Gentona Book" pitchFamily="2" charset="77"/>
                        </a:rPr>
                        <a:t>A named oversight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latin typeface="Gentona Book" pitchFamily="2" charset="77"/>
                        </a:rPr>
                        <a:t>AI committee with 5–7 members across IT, legal, programs, and leadership.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latin typeface="Gentona Book" pitchFamily="2" charset="77"/>
                        </a:rPr>
                        <a:t>Two or three people with other jobs, meeting monthly.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9259221"/>
                  </a:ext>
                </a:extLst>
              </a:tr>
              <a:tr h="1440980">
                <a:tc>
                  <a:txBody>
                    <a:bodyPr/>
                    <a:lstStyle/>
                    <a:p>
                      <a:pPr algn="l"/>
                      <a:r>
                        <a:rPr lang="en-US" sz="3600" b="0" i="0" dirty="0">
                          <a:latin typeface="Gentona Book" pitchFamily="2" charset="77"/>
                        </a:rPr>
                        <a:t>A 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2191983"/>
                  </a:ext>
                </a:extLst>
              </a:tr>
              <a:tr h="1440980">
                <a:tc>
                  <a:txBody>
                    <a:bodyPr/>
                    <a:lstStyle/>
                    <a:p>
                      <a:pPr algn="l"/>
                      <a:r>
                        <a:rPr lang="en-US" sz="3600" b="0" i="0" dirty="0">
                          <a:latin typeface="Gentona Book" pitchFamily="2" charset="77"/>
                        </a:rPr>
                        <a:t>An escalation 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0379116"/>
                  </a:ext>
                </a:extLst>
              </a:tr>
              <a:tr h="1440980">
                <a:tc>
                  <a:txBody>
                    <a:bodyPr/>
                    <a:lstStyle/>
                    <a:p>
                      <a:pPr algn="l"/>
                      <a:r>
                        <a:rPr lang="en-US" sz="3600" b="0" i="0" dirty="0">
                          <a:latin typeface="Gentona Book" pitchFamily="2" charset="77"/>
                        </a:rPr>
                        <a:t>A review cadence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6920759"/>
                  </a:ext>
                </a:extLst>
              </a:tr>
              <a:tr h="1440980">
                <a:tc>
                  <a:txBody>
                    <a:bodyPr/>
                    <a:lstStyle/>
                    <a:p>
                      <a:pPr algn="l"/>
                      <a:r>
                        <a:rPr lang="en-US" sz="3600" b="0" i="0" dirty="0">
                          <a:latin typeface="Gentona Book" pitchFamily="2" charset="77"/>
                        </a:rPr>
                        <a:t>A decision record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5887923"/>
                  </a:ext>
                </a:extLst>
              </a:tr>
            </a:tbl>
          </a:graphicData>
        </a:graphic>
      </p:graphicFrame>
    </p:spTree>
    <p:extLst>
      <p:ext uri="{BB962C8B-B14F-4D97-AF65-F5344CB8AC3E}">
        <p14:creationId xmlns:p14="http://schemas.microsoft.com/office/powerpoint/2010/main" val="317461993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4210-0F28-758E-2182-3E1034CA2EBE}"/>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C1E08D5D-9B3B-547F-F561-8FD64DD374ED}"/>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55CE7E63-9218-79C1-24A2-0BBEB2522378}"/>
              </a:ext>
            </a:extLst>
          </p:cNvPr>
          <p:cNvSpPr txBox="1">
            <a:spLocks noGrp="1"/>
          </p:cNvSpPr>
          <p:nvPr>
            <p:ph type="title" idx="4294967295"/>
          </p:nvPr>
        </p:nvSpPr>
        <p:spPr>
          <a:xfrm>
            <a:off x="1221969" y="2161953"/>
            <a:ext cx="21787660"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Five pieces of effective governance</a:t>
            </a:r>
          </a:p>
        </p:txBody>
      </p:sp>
      <p:sp>
        <p:nvSpPr>
          <p:cNvPr id="2" name="Shape 3">
            <a:extLst>
              <a:ext uri="{FF2B5EF4-FFF2-40B4-BE49-F238E27FC236}">
                <a16:creationId xmlns:a16="http://schemas.microsoft.com/office/drawing/2014/main" id="{C59E385F-85DE-1E2B-89F4-AD288B84C674}"/>
              </a:ext>
            </a:extLst>
          </p:cNvPr>
          <p:cNvSpPr/>
          <p:nvPr/>
        </p:nvSpPr>
        <p:spPr>
          <a:xfrm>
            <a:off x="1055716" y="534088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1</a:t>
            </a:r>
          </a:p>
        </p:txBody>
      </p:sp>
      <p:sp>
        <p:nvSpPr>
          <p:cNvPr id="14" name="Shape 3">
            <a:extLst>
              <a:ext uri="{FF2B5EF4-FFF2-40B4-BE49-F238E27FC236}">
                <a16:creationId xmlns:a16="http://schemas.microsoft.com/office/drawing/2014/main" id="{E86F689D-1FE2-E55F-7DEC-97D468A355B3}"/>
              </a:ext>
            </a:extLst>
          </p:cNvPr>
          <p:cNvSpPr/>
          <p:nvPr/>
        </p:nvSpPr>
        <p:spPr>
          <a:xfrm>
            <a:off x="1055716" y="678710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2</a:t>
            </a:r>
          </a:p>
        </p:txBody>
      </p:sp>
      <p:sp>
        <p:nvSpPr>
          <p:cNvPr id="15" name="Shape 3">
            <a:extLst>
              <a:ext uri="{FF2B5EF4-FFF2-40B4-BE49-F238E27FC236}">
                <a16:creationId xmlns:a16="http://schemas.microsoft.com/office/drawing/2014/main" id="{49075EB9-2AD3-989A-43A7-E286E76D2B0D}"/>
              </a:ext>
            </a:extLst>
          </p:cNvPr>
          <p:cNvSpPr/>
          <p:nvPr/>
        </p:nvSpPr>
        <p:spPr>
          <a:xfrm>
            <a:off x="1055715" y="823332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3</a:t>
            </a:r>
          </a:p>
        </p:txBody>
      </p:sp>
      <p:sp>
        <p:nvSpPr>
          <p:cNvPr id="16" name="Shape 3">
            <a:extLst>
              <a:ext uri="{FF2B5EF4-FFF2-40B4-BE49-F238E27FC236}">
                <a16:creationId xmlns:a16="http://schemas.microsoft.com/office/drawing/2014/main" id="{DCF4E971-D854-A91F-3416-0E8851A34521}"/>
              </a:ext>
            </a:extLst>
          </p:cNvPr>
          <p:cNvSpPr/>
          <p:nvPr/>
        </p:nvSpPr>
        <p:spPr>
          <a:xfrm>
            <a:off x="1055715" y="967954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4</a:t>
            </a:r>
          </a:p>
        </p:txBody>
      </p:sp>
      <p:sp>
        <p:nvSpPr>
          <p:cNvPr id="3" name="Shape 3">
            <a:extLst>
              <a:ext uri="{FF2B5EF4-FFF2-40B4-BE49-F238E27FC236}">
                <a16:creationId xmlns:a16="http://schemas.microsoft.com/office/drawing/2014/main" id="{CC82A8BC-FF2F-01FD-590C-8BC293C69A17}"/>
              </a:ext>
            </a:extLst>
          </p:cNvPr>
          <p:cNvSpPr/>
          <p:nvPr/>
        </p:nvSpPr>
        <p:spPr>
          <a:xfrm>
            <a:off x="1055714" y="11125768"/>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5</a:t>
            </a:r>
          </a:p>
        </p:txBody>
      </p:sp>
      <p:graphicFrame>
        <p:nvGraphicFramePr>
          <p:cNvPr id="8" name="Table 7">
            <a:extLst>
              <a:ext uri="{FF2B5EF4-FFF2-40B4-BE49-F238E27FC236}">
                <a16:creationId xmlns:a16="http://schemas.microsoft.com/office/drawing/2014/main" id="{87DBB596-F18D-85E4-2DD1-1C54C2CC255F}"/>
              </a:ext>
            </a:extLst>
          </p:cNvPr>
          <p:cNvGraphicFramePr>
            <a:graphicFrameLocks noGrp="1"/>
          </p:cNvGraphicFramePr>
          <p:nvPr>
            <p:extLst>
              <p:ext uri="{D42A27DB-BD31-4B8C-83A1-F6EECF244321}">
                <p14:modId xmlns:p14="http://schemas.microsoft.com/office/powerpoint/2010/main" val="394723562"/>
              </p:ext>
            </p:extLst>
          </p:nvPr>
        </p:nvGraphicFramePr>
        <p:xfrm>
          <a:off x="2247205" y="3719586"/>
          <a:ext cx="21323268" cy="8645880"/>
        </p:xfrm>
        <a:graphic>
          <a:graphicData uri="http://schemas.openxmlformats.org/drawingml/2006/table">
            <a:tbl>
              <a:tblPr firstRow="1">
                <a:tableStyleId>{5940675A-B579-460E-94D1-54222C63F5DA}</a:tableStyleId>
              </a:tblPr>
              <a:tblGrid>
                <a:gridCol w="7107756">
                  <a:extLst>
                    <a:ext uri="{9D8B030D-6E8A-4147-A177-3AD203B41FA5}">
                      <a16:colId xmlns:a16="http://schemas.microsoft.com/office/drawing/2014/main" val="1037023666"/>
                    </a:ext>
                  </a:extLst>
                </a:gridCol>
                <a:gridCol w="7107756">
                  <a:extLst>
                    <a:ext uri="{9D8B030D-6E8A-4147-A177-3AD203B41FA5}">
                      <a16:colId xmlns:a16="http://schemas.microsoft.com/office/drawing/2014/main" val="574668549"/>
                    </a:ext>
                  </a:extLst>
                </a:gridCol>
                <a:gridCol w="7107756">
                  <a:extLst>
                    <a:ext uri="{9D8B030D-6E8A-4147-A177-3AD203B41FA5}">
                      <a16:colId xmlns:a16="http://schemas.microsoft.com/office/drawing/2014/main" val="4051559074"/>
                    </a:ext>
                  </a:extLst>
                </a:gridCol>
              </a:tblGrid>
              <a:tr h="144098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600" b="0" i="0" dirty="0">
                          <a:solidFill>
                            <a:schemeClr val="bg2">
                              <a:lumMod val="50000"/>
                            </a:schemeClr>
                          </a:solidFill>
                          <a:latin typeface="Quadon Medium" pitchFamily="2" charset="77"/>
                        </a:rPr>
                        <a:t>More Urban</a:t>
                      </a: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825500" rtl="0" eaLnBrk="1" fontAlgn="auto" latinLnBrk="0" hangingPunct="1">
                        <a:lnSpc>
                          <a:spcPct val="100000"/>
                        </a:lnSpc>
                        <a:spcBef>
                          <a:spcPts val="0"/>
                        </a:spcBef>
                        <a:spcAft>
                          <a:spcPts val="0"/>
                        </a:spcAft>
                        <a:buClrTx/>
                        <a:buSzTx/>
                        <a:buFontTx/>
                        <a:buNone/>
                        <a:tabLst/>
                        <a:defRPr/>
                      </a:pPr>
                      <a:r>
                        <a:rPr lang="en-US" sz="3600" b="0" i="0" dirty="0">
                          <a:solidFill>
                            <a:schemeClr val="bg2">
                              <a:lumMod val="50000"/>
                            </a:schemeClr>
                          </a:solidFill>
                          <a:latin typeface="Quadon Medium" pitchFamily="2" charset="77"/>
                        </a:rPr>
                        <a:t>More Rural</a:t>
                      </a: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3078730"/>
                  </a:ext>
                </a:extLst>
              </a:tr>
              <a:tr h="1440980">
                <a:tc>
                  <a:txBody>
                    <a:bodyPr/>
                    <a:lstStyle/>
                    <a:p>
                      <a:pPr algn="l"/>
                      <a:r>
                        <a:rPr lang="en-US" sz="3600" b="0" i="0" dirty="0">
                          <a:latin typeface="Gentona Book" pitchFamily="2" charset="77"/>
                        </a:rPr>
                        <a:t>A named oversight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AI committee with 5–7 members across IT, legal, programs, and leadership.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Two or three people with other jobs, meeting monthly.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9259221"/>
                  </a:ext>
                </a:extLst>
              </a:tr>
              <a:tr h="1440980">
                <a:tc>
                  <a:txBody>
                    <a:bodyPr/>
                    <a:lstStyle/>
                    <a:p>
                      <a:pPr algn="l"/>
                      <a:r>
                        <a:rPr lang="en-US" sz="3600" b="0" i="0" dirty="0">
                          <a:latin typeface="Gentona Book" pitchFamily="2" charset="77"/>
                        </a:rPr>
                        <a:t>A 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latin typeface="Gentona Book" pitchFamily="2" charset="77"/>
                        </a:rPr>
                        <a:t>Dedicated role — often a Deputy Commissioner or Chief Information Officer.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latin typeface="Gentona Book" pitchFamily="2" charset="77"/>
                        </a:rPr>
                        <a:t>You, or your deputy. One person with the authority.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2191983"/>
                  </a:ext>
                </a:extLst>
              </a:tr>
              <a:tr h="1440980">
                <a:tc>
                  <a:txBody>
                    <a:bodyPr/>
                    <a:lstStyle/>
                    <a:p>
                      <a:pPr algn="l"/>
                      <a:r>
                        <a:rPr lang="en-US" sz="3600" b="0" i="0" dirty="0">
                          <a:latin typeface="Gentona Book" pitchFamily="2" charset="77"/>
                        </a:rPr>
                        <a:t>An escalation 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0379116"/>
                  </a:ext>
                </a:extLst>
              </a:tr>
              <a:tr h="1440980">
                <a:tc>
                  <a:txBody>
                    <a:bodyPr/>
                    <a:lstStyle/>
                    <a:p>
                      <a:pPr algn="l"/>
                      <a:r>
                        <a:rPr lang="en-US" sz="3600" b="0" i="0" dirty="0">
                          <a:latin typeface="Gentona Book" pitchFamily="2" charset="77"/>
                        </a:rPr>
                        <a:t>A review cadence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6920759"/>
                  </a:ext>
                </a:extLst>
              </a:tr>
              <a:tr h="1440980">
                <a:tc>
                  <a:txBody>
                    <a:bodyPr/>
                    <a:lstStyle/>
                    <a:p>
                      <a:pPr algn="l"/>
                      <a:r>
                        <a:rPr lang="en-US" sz="3600" b="0" i="0" dirty="0">
                          <a:latin typeface="Gentona Book" pitchFamily="2" charset="77"/>
                        </a:rPr>
                        <a:t>A decision record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5887923"/>
                  </a:ext>
                </a:extLst>
              </a:tr>
            </a:tbl>
          </a:graphicData>
        </a:graphic>
      </p:graphicFrame>
    </p:spTree>
    <p:extLst>
      <p:ext uri="{BB962C8B-B14F-4D97-AF65-F5344CB8AC3E}">
        <p14:creationId xmlns:p14="http://schemas.microsoft.com/office/powerpoint/2010/main" val="140962379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CA8FE-E490-536D-BFED-916D9E6C70EC}"/>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8B903668-1C49-6F66-70E4-4CAE08FE4685}"/>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A528C067-ECDA-9E6E-85F7-EB57D0E6D19B}"/>
              </a:ext>
            </a:extLst>
          </p:cNvPr>
          <p:cNvSpPr txBox="1">
            <a:spLocks noGrp="1"/>
          </p:cNvSpPr>
          <p:nvPr>
            <p:ph type="title" idx="4294967295"/>
          </p:nvPr>
        </p:nvSpPr>
        <p:spPr>
          <a:xfrm>
            <a:off x="1221969" y="2161953"/>
            <a:ext cx="21787660"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Five pieces of effective governance</a:t>
            </a:r>
          </a:p>
        </p:txBody>
      </p:sp>
      <p:sp>
        <p:nvSpPr>
          <p:cNvPr id="2" name="Shape 3">
            <a:extLst>
              <a:ext uri="{FF2B5EF4-FFF2-40B4-BE49-F238E27FC236}">
                <a16:creationId xmlns:a16="http://schemas.microsoft.com/office/drawing/2014/main" id="{F4AE9ED5-EA67-8BA0-8C1C-56A5D3856D14}"/>
              </a:ext>
            </a:extLst>
          </p:cNvPr>
          <p:cNvSpPr/>
          <p:nvPr/>
        </p:nvSpPr>
        <p:spPr>
          <a:xfrm>
            <a:off x="1055716" y="534088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1</a:t>
            </a:r>
          </a:p>
        </p:txBody>
      </p:sp>
      <p:sp>
        <p:nvSpPr>
          <p:cNvPr id="14" name="Shape 3">
            <a:extLst>
              <a:ext uri="{FF2B5EF4-FFF2-40B4-BE49-F238E27FC236}">
                <a16:creationId xmlns:a16="http://schemas.microsoft.com/office/drawing/2014/main" id="{B538EED2-C2CE-CF0B-7EC6-EB34A56574E8}"/>
              </a:ext>
            </a:extLst>
          </p:cNvPr>
          <p:cNvSpPr/>
          <p:nvPr/>
        </p:nvSpPr>
        <p:spPr>
          <a:xfrm>
            <a:off x="1055716" y="678710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2</a:t>
            </a:r>
          </a:p>
        </p:txBody>
      </p:sp>
      <p:sp>
        <p:nvSpPr>
          <p:cNvPr id="15" name="Shape 3">
            <a:extLst>
              <a:ext uri="{FF2B5EF4-FFF2-40B4-BE49-F238E27FC236}">
                <a16:creationId xmlns:a16="http://schemas.microsoft.com/office/drawing/2014/main" id="{3EE46435-0DA4-DD33-03F0-9C157C6639BC}"/>
              </a:ext>
            </a:extLst>
          </p:cNvPr>
          <p:cNvSpPr/>
          <p:nvPr/>
        </p:nvSpPr>
        <p:spPr>
          <a:xfrm>
            <a:off x="1055715" y="823332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3</a:t>
            </a:r>
          </a:p>
        </p:txBody>
      </p:sp>
      <p:sp>
        <p:nvSpPr>
          <p:cNvPr id="16" name="Shape 3">
            <a:extLst>
              <a:ext uri="{FF2B5EF4-FFF2-40B4-BE49-F238E27FC236}">
                <a16:creationId xmlns:a16="http://schemas.microsoft.com/office/drawing/2014/main" id="{3B184610-45CA-0A3D-D577-10B65CC8D7DC}"/>
              </a:ext>
            </a:extLst>
          </p:cNvPr>
          <p:cNvSpPr/>
          <p:nvPr/>
        </p:nvSpPr>
        <p:spPr>
          <a:xfrm>
            <a:off x="1055715" y="967954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4</a:t>
            </a:r>
          </a:p>
        </p:txBody>
      </p:sp>
      <p:sp>
        <p:nvSpPr>
          <p:cNvPr id="3" name="Shape 3">
            <a:extLst>
              <a:ext uri="{FF2B5EF4-FFF2-40B4-BE49-F238E27FC236}">
                <a16:creationId xmlns:a16="http://schemas.microsoft.com/office/drawing/2014/main" id="{8B0AF3EC-B935-E73A-2BC7-236F0D3D5FCC}"/>
              </a:ext>
            </a:extLst>
          </p:cNvPr>
          <p:cNvSpPr/>
          <p:nvPr/>
        </p:nvSpPr>
        <p:spPr>
          <a:xfrm>
            <a:off x="1055714" y="11125768"/>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5</a:t>
            </a:r>
          </a:p>
        </p:txBody>
      </p:sp>
      <p:graphicFrame>
        <p:nvGraphicFramePr>
          <p:cNvPr id="8" name="Table 7">
            <a:extLst>
              <a:ext uri="{FF2B5EF4-FFF2-40B4-BE49-F238E27FC236}">
                <a16:creationId xmlns:a16="http://schemas.microsoft.com/office/drawing/2014/main" id="{1327F5C0-6C90-A3BC-A0A8-48AA7DBFFCD4}"/>
              </a:ext>
            </a:extLst>
          </p:cNvPr>
          <p:cNvGraphicFramePr>
            <a:graphicFrameLocks noGrp="1"/>
          </p:cNvGraphicFramePr>
          <p:nvPr>
            <p:extLst>
              <p:ext uri="{D42A27DB-BD31-4B8C-83A1-F6EECF244321}">
                <p14:modId xmlns:p14="http://schemas.microsoft.com/office/powerpoint/2010/main" val="3205323514"/>
              </p:ext>
            </p:extLst>
          </p:nvPr>
        </p:nvGraphicFramePr>
        <p:xfrm>
          <a:off x="2247205" y="3719586"/>
          <a:ext cx="21323268" cy="8645880"/>
        </p:xfrm>
        <a:graphic>
          <a:graphicData uri="http://schemas.openxmlformats.org/drawingml/2006/table">
            <a:tbl>
              <a:tblPr firstRow="1">
                <a:tableStyleId>{5940675A-B579-460E-94D1-54222C63F5DA}</a:tableStyleId>
              </a:tblPr>
              <a:tblGrid>
                <a:gridCol w="7107756">
                  <a:extLst>
                    <a:ext uri="{9D8B030D-6E8A-4147-A177-3AD203B41FA5}">
                      <a16:colId xmlns:a16="http://schemas.microsoft.com/office/drawing/2014/main" val="1037023666"/>
                    </a:ext>
                  </a:extLst>
                </a:gridCol>
                <a:gridCol w="7107756">
                  <a:extLst>
                    <a:ext uri="{9D8B030D-6E8A-4147-A177-3AD203B41FA5}">
                      <a16:colId xmlns:a16="http://schemas.microsoft.com/office/drawing/2014/main" val="574668549"/>
                    </a:ext>
                  </a:extLst>
                </a:gridCol>
                <a:gridCol w="7107756">
                  <a:extLst>
                    <a:ext uri="{9D8B030D-6E8A-4147-A177-3AD203B41FA5}">
                      <a16:colId xmlns:a16="http://schemas.microsoft.com/office/drawing/2014/main" val="4051559074"/>
                    </a:ext>
                  </a:extLst>
                </a:gridCol>
              </a:tblGrid>
              <a:tr h="144098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600" b="0" i="0" dirty="0">
                          <a:solidFill>
                            <a:schemeClr val="bg2">
                              <a:lumMod val="50000"/>
                            </a:schemeClr>
                          </a:solidFill>
                          <a:latin typeface="Quadon Medium" pitchFamily="2" charset="77"/>
                        </a:rPr>
                        <a:t>More Urban</a:t>
                      </a: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825500" rtl="0" eaLnBrk="1" fontAlgn="auto" latinLnBrk="0" hangingPunct="1">
                        <a:lnSpc>
                          <a:spcPct val="100000"/>
                        </a:lnSpc>
                        <a:spcBef>
                          <a:spcPts val="0"/>
                        </a:spcBef>
                        <a:spcAft>
                          <a:spcPts val="0"/>
                        </a:spcAft>
                        <a:buClrTx/>
                        <a:buSzTx/>
                        <a:buFontTx/>
                        <a:buNone/>
                        <a:tabLst/>
                        <a:defRPr/>
                      </a:pPr>
                      <a:r>
                        <a:rPr lang="en-US" sz="3600" b="0" i="0" dirty="0">
                          <a:solidFill>
                            <a:schemeClr val="bg2">
                              <a:lumMod val="50000"/>
                            </a:schemeClr>
                          </a:solidFill>
                          <a:latin typeface="Quadon Medium" pitchFamily="2" charset="77"/>
                        </a:rPr>
                        <a:t>More Rural</a:t>
                      </a: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3078730"/>
                  </a:ext>
                </a:extLst>
              </a:tr>
              <a:tr h="1440980">
                <a:tc>
                  <a:txBody>
                    <a:bodyPr/>
                    <a:lstStyle/>
                    <a:p>
                      <a:pPr algn="l"/>
                      <a:r>
                        <a:rPr lang="en-US" sz="3600" b="0" i="0" dirty="0">
                          <a:latin typeface="Gentona Book" pitchFamily="2" charset="77"/>
                        </a:rPr>
                        <a:t>A named oversight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AI committee with 5–7 members across IT, legal, programs, and leadership.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Two or three people with other jobs, meeting monthly.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9259221"/>
                  </a:ext>
                </a:extLst>
              </a:tr>
              <a:tr h="1440980">
                <a:tc>
                  <a:txBody>
                    <a:bodyPr/>
                    <a:lstStyle/>
                    <a:p>
                      <a:pPr algn="l"/>
                      <a:r>
                        <a:rPr lang="en-US" sz="3600" b="0" i="0" dirty="0">
                          <a:latin typeface="Gentona Book" pitchFamily="2" charset="77"/>
                        </a:rPr>
                        <a:t>A 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Dedicated role — often a Deputy Commissioner or Chief Information Officer.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You, or your deputy. One person with the authority.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2191983"/>
                  </a:ext>
                </a:extLst>
              </a:tr>
              <a:tr h="1440980">
                <a:tc>
                  <a:txBody>
                    <a:bodyPr/>
                    <a:lstStyle/>
                    <a:p>
                      <a:pPr algn="l"/>
                      <a:r>
                        <a:rPr lang="en-US" sz="3600" b="0" i="0" dirty="0">
                          <a:latin typeface="Gentona Book" pitchFamily="2" charset="77"/>
                        </a:rPr>
                        <a:t>An escalation 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latin typeface="Gentona Book" pitchFamily="2" charset="77"/>
                        </a:rPr>
                        <a:t>Tiered — staff handles routine, body reviews new tools, commissioner approves high-risk.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latin typeface="Gentona Book" pitchFamily="2" charset="77"/>
                        </a:rPr>
                        <a:t>Simpler — "if PHI or public-facing, it comes to the 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0379116"/>
                  </a:ext>
                </a:extLst>
              </a:tr>
              <a:tr h="1440980">
                <a:tc>
                  <a:txBody>
                    <a:bodyPr/>
                    <a:lstStyle/>
                    <a:p>
                      <a:pPr algn="l"/>
                      <a:r>
                        <a:rPr lang="en-US" sz="3600" b="0" i="0" dirty="0">
                          <a:latin typeface="Gentona Book" pitchFamily="2" charset="77"/>
                        </a:rPr>
                        <a:t>A review cadence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6920759"/>
                  </a:ext>
                </a:extLst>
              </a:tr>
              <a:tr h="1440980">
                <a:tc>
                  <a:txBody>
                    <a:bodyPr/>
                    <a:lstStyle/>
                    <a:p>
                      <a:pPr algn="l"/>
                      <a:r>
                        <a:rPr lang="en-US" sz="3600" b="0" i="0" dirty="0">
                          <a:latin typeface="Gentona Book" pitchFamily="2" charset="77"/>
                        </a:rPr>
                        <a:t>A decision record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5887923"/>
                  </a:ext>
                </a:extLst>
              </a:tr>
            </a:tbl>
          </a:graphicData>
        </a:graphic>
      </p:graphicFrame>
    </p:spTree>
    <p:extLst>
      <p:ext uri="{BB962C8B-B14F-4D97-AF65-F5344CB8AC3E}">
        <p14:creationId xmlns:p14="http://schemas.microsoft.com/office/powerpoint/2010/main" val="223168005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E3469-4FE9-EBD8-F2F3-39E22939B09B}"/>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2CF985D3-1B6B-C59D-F814-7B811610C89A}"/>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5F4F1526-A541-A693-2DDB-BDF861B155E1}"/>
              </a:ext>
            </a:extLst>
          </p:cNvPr>
          <p:cNvSpPr txBox="1">
            <a:spLocks noGrp="1"/>
          </p:cNvSpPr>
          <p:nvPr>
            <p:ph type="title" idx="4294967295"/>
          </p:nvPr>
        </p:nvSpPr>
        <p:spPr>
          <a:xfrm>
            <a:off x="1221969" y="2161953"/>
            <a:ext cx="21787660"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Five pieces of effective governance</a:t>
            </a:r>
          </a:p>
        </p:txBody>
      </p:sp>
      <p:sp>
        <p:nvSpPr>
          <p:cNvPr id="2" name="Shape 3">
            <a:extLst>
              <a:ext uri="{FF2B5EF4-FFF2-40B4-BE49-F238E27FC236}">
                <a16:creationId xmlns:a16="http://schemas.microsoft.com/office/drawing/2014/main" id="{69B3F70E-43C7-A643-A2CE-0053CAADC72A}"/>
              </a:ext>
            </a:extLst>
          </p:cNvPr>
          <p:cNvSpPr/>
          <p:nvPr/>
        </p:nvSpPr>
        <p:spPr>
          <a:xfrm>
            <a:off x="1055716" y="534088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1</a:t>
            </a:r>
          </a:p>
        </p:txBody>
      </p:sp>
      <p:sp>
        <p:nvSpPr>
          <p:cNvPr id="14" name="Shape 3">
            <a:extLst>
              <a:ext uri="{FF2B5EF4-FFF2-40B4-BE49-F238E27FC236}">
                <a16:creationId xmlns:a16="http://schemas.microsoft.com/office/drawing/2014/main" id="{9036FA30-59B0-FE24-36B6-03A5BE9E71E0}"/>
              </a:ext>
            </a:extLst>
          </p:cNvPr>
          <p:cNvSpPr/>
          <p:nvPr/>
        </p:nvSpPr>
        <p:spPr>
          <a:xfrm>
            <a:off x="1055716" y="678710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2</a:t>
            </a:r>
          </a:p>
        </p:txBody>
      </p:sp>
      <p:sp>
        <p:nvSpPr>
          <p:cNvPr id="15" name="Shape 3">
            <a:extLst>
              <a:ext uri="{FF2B5EF4-FFF2-40B4-BE49-F238E27FC236}">
                <a16:creationId xmlns:a16="http://schemas.microsoft.com/office/drawing/2014/main" id="{28EE41BA-3FB4-B964-2506-58558BC97FBF}"/>
              </a:ext>
            </a:extLst>
          </p:cNvPr>
          <p:cNvSpPr/>
          <p:nvPr/>
        </p:nvSpPr>
        <p:spPr>
          <a:xfrm>
            <a:off x="1055715" y="823332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3</a:t>
            </a:r>
          </a:p>
        </p:txBody>
      </p:sp>
      <p:sp>
        <p:nvSpPr>
          <p:cNvPr id="16" name="Shape 3">
            <a:extLst>
              <a:ext uri="{FF2B5EF4-FFF2-40B4-BE49-F238E27FC236}">
                <a16:creationId xmlns:a16="http://schemas.microsoft.com/office/drawing/2014/main" id="{CA291ECD-88A2-ACCE-8970-75D535335511}"/>
              </a:ext>
            </a:extLst>
          </p:cNvPr>
          <p:cNvSpPr/>
          <p:nvPr/>
        </p:nvSpPr>
        <p:spPr>
          <a:xfrm>
            <a:off x="1055715" y="967954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4</a:t>
            </a:r>
          </a:p>
        </p:txBody>
      </p:sp>
      <p:sp>
        <p:nvSpPr>
          <p:cNvPr id="3" name="Shape 3">
            <a:extLst>
              <a:ext uri="{FF2B5EF4-FFF2-40B4-BE49-F238E27FC236}">
                <a16:creationId xmlns:a16="http://schemas.microsoft.com/office/drawing/2014/main" id="{D1B19CC0-FD27-FED4-559B-DB08A4704FC0}"/>
              </a:ext>
            </a:extLst>
          </p:cNvPr>
          <p:cNvSpPr/>
          <p:nvPr/>
        </p:nvSpPr>
        <p:spPr>
          <a:xfrm>
            <a:off x="1055714" y="11125768"/>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5</a:t>
            </a:r>
          </a:p>
        </p:txBody>
      </p:sp>
      <p:graphicFrame>
        <p:nvGraphicFramePr>
          <p:cNvPr id="8" name="Table 7">
            <a:extLst>
              <a:ext uri="{FF2B5EF4-FFF2-40B4-BE49-F238E27FC236}">
                <a16:creationId xmlns:a16="http://schemas.microsoft.com/office/drawing/2014/main" id="{C799D019-8110-A46F-D178-8A5A5DE6F9DA}"/>
              </a:ext>
            </a:extLst>
          </p:cNvPr>
          <p:cNvGraphicFramePr>
            <a:graphicFrameLocks noGrp="1"/>
          </p:cNvGraphicFramePr>
          <p:nvPr>
            <p:extLst>
              <p:ext uri="{D42A27DB-BD31-4B8C-83A1-F6EECF244321}">
                <p14:modId xmlns:p14="http://schemas.microsoft.com/office/powerpoint/2010/main" val="3068626"/>
              </p:ext>
            </p:extLst>
          </p:nvPr>
        </p:nvGraphicFramePr>
        <p:xfrm>
          <a:off x="2247205" y="3719586"/>
          <a:ext cx="21323268" cy="8645880"/>
        </p:xfrm>
        <a:graphic>
          <a:graphicData uri="http://schemas.openxmlformats.org/drawingml/2006/table">
            <a:tbl>
              <a:tblPr firstRow="1">
                <a:tableStyleId>{5940675A-B579-460E-94D1-54222C63F5DA}</a:tableStyleId>
              </a:tblPr>
              <a:tblGrid>
                <a:gridCol w="7107756">
                  <a:extLst>
                    <a:ext uri="{9D8B030D-6E8A-4147-A177-3AD203B41FA5}">
                      <a16:colId xmlns:a16="http://schemas.microsoft.com/office/drawing/2014/main" val="1037023666"/>
                    </a:ext>
                  </a:extLst>
                </a:gridCol>
                <a:gridCol w="7107756">
                  <a:extLst>
                    <a:ext uri="{9D8B030D-6E8A-4147-A177-3AD203B41FA5}">
                      <a16:colId xmlns:a16="http://schemas.microsoft.com/office/drawing/2014/main" val="574668549"/>
                    </a:ext>
                  </a:extLst>
                </a:gridCol>
                <a:gridCol w="7107756">
                  <a:extLst>
                    <a:ext uri="{9D8B030D-6E8A-4147-A177-3AD203B41FA5}">
                      <a16:colId xmlns:a16="http://schemas.microsoft.com/office/drawing/2014/main" val="4051559074"/>
                    </a:ext>
                  </a:extLst>
                </a:gridCol>
              </a:tblGrid>
              <a:tr h="144098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600" b="0" i="0" dirty="0">
                          <a:solidFill>
                            <a:schemeClr val="bg2">
                              <a:lumMod val="50000"/>
                            </a:schemeClr>
                          </a:solidFill>
                          <a:latin typeface="Quadon Medium" pitchFamily="2" charset="77"/>
                        </a:rPr>
                        <a:t>More Urban</a:t>
                      </a: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825500" rtl="0" eaLnBrk="1" fontAlgn="auto" latinLnBrk="0" hangingPunct="1">
                        <a:lnSpc>
                          <a:spcPct val="100000"/>
                        </a:lnSpc>
                        <a:spcBef>
                          <a:spcPts val="0"/>
                        </a:spcBef>
                        <a:spcAft>
                          <a:spcPts val="0"/>
                        </a:spcAft>
                        <a:buClrTx/>
                        <a:buSzTx/>
                        <a:buFontTx/>
                        <a:buNone/>
                        <a:tabLst/>
                        <a:defRPr/>
                      </a:pPr>
                      <a:r>
                        <a:rPr lang="en-US" sz="3600" b="0" i="0" dirty="0">
                          <a:solidFill>
                            <a:schemeClr val="bg2">
                              <a:lumMod val="50000"/>
                            </a:schemeClr>
                          </a:solidFill>
                          <a:latin typeface="Quadon Medium" pitchFamily="2" charset="77"/>
                        </a:rPr>
                        <a:t>More Rural</a:t>
                      </a: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3078730"/>
                  </a:ext>
                </a:extLst>
              </a:tr>
              <a:tr h="1440980">
                <a:tc>
                  <a:txBody>
                    <a:bodyPr/>
                    <a:lstStyle/>
                    <a:p>
                      <a:pPr algn="l"/>
                      <a:r>
                        <a:rPr lang="en-US" sz="3600" b="0" i="0" dirty="0">
                          <a:latin typeface="Gentona Book" pitchFamily="2" charset="77"/>
                        </a:rPr>
                        <a:t>A named oversight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AI committee with 5–7 members across IT, legal, programs, and leadership.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Two or three people with other jobs, meeting monthly.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9259221"/>
                  </a:ext>
                </a:extLst>
              </a:tr>
              <a:tr h="1440980">
                <a:tc>
                  <a:txBody>
                    <a:bodyPr/>
                    <a:lstStyle/>
                    <a:p>
                      <a:pPr algn="l"/>
                      <a:r>
                        <a:rPr lang="en-US" sz="3600" b="0" i="0" dirty="0">
                          <a:latin typeface="Gentona Book" pitchFamily="2" charset="77"/>
                        </a:rPr>
                        <a:t>A 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Dedicated role — often a Deputy Commissioner or Chief Information Officer.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You, or your deputy. One person with the authority.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2191983"/>
                  </a:ext>
                </a:extLst>
              </a:tr>
              <a:tr h="1440980">
                <a:tc>
                  <a:txBody>
                    <a:bodyPr/>
                    <a:lstStyle/>
                    <a:p>
                      <a:pPr algn="l"/>
                      <a:r>
                        <a:rPr lang="en-US" sz="3600" b="0" i="0" dirty="0">
                          <a:latin typeface="Gentona Book" pitchFamily="2" charset="77"/>
                        </a:rPr>
                        <a:t>An escalation 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Tiered — staff handles routine, body reviews new tools, commissioner approves high-risk.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Simpler — "if PHI or public-facing, it comes to the 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0379116"/>
                  </a:ext>
                </a:extLst>
              </a:tr>
              <a:tr h="1440980">
                <a:tc>
                  <a:txBody>
                    <a:bodyPr/>
                    <a:lstStyle/>
                    <a:p>
                      <a:pPr algn="l"/>
                      <a:r>
                        <a:rPr lang="en-US" sz="3600" b="0" i="0" dirty="0">
                          <a:latin typeface="Gentona Book" pitchFamily="2" charset="77"/>
                        </a:rPr>
                        <a:t>A review cadence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latin typeface="Gentona Book" pitchFamily="2" charset="77"/>
                        </a:rPr>
                        <a:t>Quarterly meetings, annual full policy review.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latin typeface="Gentona Book" pitchFamily="2" charset="77"/>
                        </a:rPr>
                        <a:t>Annual review, plus a trigger: any new AI vendor contract.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6920759"/>
                  </a:ext>
                </a:extLst>
              </a:tr>
              <a:tr h="1440980">
                <a:tc>
                  <a:txBody>
                    <a:bodyPr/>
                    <a:lstStyle/>
                    <a:p>
                      <a:pPr algn="l"/>
                      <a:r>
                        <a:rPr lang="en-US" sz="3600" b="0" i="0" dirty="0">
                          <a:latin typeface="Gentona Book" pitchFamily="2" charset="77"/>
                        </a:rPr>
                        <a:t>A decision record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400" b="0" i="0" dirty="0">
                        <a:latin typeface="Gentona Book"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5887923"/>
                  </a:ext>
                </a:extLst>
              </a:tr>
            </a:tbl>
          </a:graphicData>
        </a:graphic>
      </p:graphicFrame>
    </p:spTree>
    <p:extLst>
      <p:ext uri="{BB962C8B-B14F-4D97-AF65-F5344CB8AC3E}">
        <p14:creationId xmlns:p14="http://schemas.microsoft.com/office/powerpoint/2010/main" val="223616733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05C63-FEDD-019F-73F9-9D093B7058C5}"/>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2BE95BC9-0893-277B-945E-B515683A58EB}"/>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7F5124A2-E33F-2BA8-A9B2-080A0266C855}"/>
              </a:ext>
            </a:extLst>
          </p:cNvPr>
          <p:cNvSpPr txBox="1">
            <a:spLocks noGrp="1"/>
          </p:cNvSpPr>
          <p:nvPr>
            <p:ph type="title" idx="4294967295"/>
          </p:nvPr>
        </p:nvSpPr>
        <p:spPr>
          <a:xfrm>
            <a:off x="1221969" y="2161953"/>
            <a:ext cx="21787660"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Five pieces of effective governance</a:t>
            </a:r>
          </a:p>
        </p:txBody>
      </p:sp>
      <p:sp>
        <p:nvSpPr>
          <p:cNvPr id="2" name="Shape 3">
            <a:extLst>
              <a:ext uri="{FF2B5EF4-FFF2-40B4-BE49-F238E27FC236}">
                <a16:creationId xmlns:a16="http://schemas.microsoft.com/office/drawing/2014/main" id="{9BC43FC1-EF9B-91E1-56F7-D8E2D0F4C5F8}"/>
              </a:ext>
            </a:extLst>
          </p:cNvPr>
          <p:cNvSpPr/>
          <p:nvPr/>
        </p:nvSpPr>
        <p:spPr>
          <a:xfrm>
            <a:off x="1055716" y="534088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1</a:t>
            </a:r>
          </a:p>
        </p:txBody>
      </p:sp>
      <p:sp>
        <p:nvSpPr>
          <p:cNvPr id="14" name="Shape 3">
            <a:extLst>
              <a:ext uri="{FF2B5EF4-FFF2-40B4-BE49-F238E27FC236}">
                <a16:creationId xmlns:a16="http://schemas.microsoft.com/office/drawing/2014/main" id="{87D0B4C0-2C86-B902-4D5E-41F624264349}"/>
              </a:ext>
            </a:extLst>
          </p:cNvPr>
          <p:cNvSpPr/>
          <p:nvPr/>
        </p:nvSpPr>
        <p:spPr>
          <a:xfrm>
            <a:off x="1055716" y="678710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2</a:t>
            </a:r>
          </a:p>
        </p:txBody>
      </p:sp>
      <p:sp>
        <p:nvSpPr>
          <p:cNvPr id="15" name="Shape 3">
            <a:extLst>
              <a:ext uri="{FF2B5EF4-FFF2-40B4-BE49-F238E27FC236}">
                <a16:creationId xmlns:a16="http://schemas.microsoft.com/office/drawing/2014/main" id="{8A2C36A1-2B6E-4D8E-81A7-260CB125A003}"/>
              </a:ext>
            </a:extLst>
          </p:cNvPr>
          <p:cNvSpPr/>
          <p:nvPr/>
        </p:nvSpPr>
        <p:spPr>
          <a:xfrm>
            <a:off x="1055715" y="823332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3</a:t>
            </a:r>
          </a:p>
        </p:txBody>
      </p:sp>
      <p:sp>
        <p:nvSpPr>
          <p:cNvPr id="16" name="Shape 3">
            <a:extLst>
              <a:ext uri="{FF2B5EF4-FFF2-40B4-BE49-F238E27FC236}">
                <a16:creationId xmlns:a16="http://schemas.microsoft.com/office/drawing/2014/main" id="{F4C4887F-662E-2FC7-C255-E984BE25CE85}"/>
              </a:ext>
            </a:extLst>
          </p:cNvPr>
          <p:cNvSpPr/>
          <p:nvPr/>
        </p:nvSpPr>
        <p:spPr>
          <a:xfrm>
            <a:off x="1055715" y="9679546"/>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4</a:t>
            </a:r>
          </a:p>
        </p:txBody>
      </p:sp>
      <p:sp>
        <p:nvSpPr>
          <p:cNvPr id="3" name="Shape 3">
            <a:extLst>
              <a:ext uri="{FF2B5EF4-FFF2-40B4-BE49-F238E27FC236}">
                <a16:creationId xmlns:a16="http://schemas.microsoft.com/office/drawing/2014/main" id="{21B3B5FC-E94E-3DA1-FD32-2B25890C9E9C}"/>
              </a:ext>
            </a:extLst>
          </p:cNvPr>
          <p:cNvSpPr/>
          <p:nvPr/>
        </p:nvSpPr>
        <p:spPr>
          <a:xfrm>
            <a:off x="1055714" y="11125768"/>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5</a:t>
            </a:r>
          </a:p>
        </p:txBody>
      </p:sp>
      <p:graphicFrame>
        <p:nvGraphicFramePr>
          <p:cNvPr id="8" name="Table 7">
            <a:extLst>
              <a:ext uri="{FF2B5EF4-FFF2-40B4-BE49-F238E27FC236}">
                <a16:creationId xmlns:a16="http://schemas.microsoft.com/office/drawing/2014/main" id="{435AE300-31B3-6A36-07D0-6BC118758676}"/>
              </a:ext>
            </a:extLst>
          </p:cNvPr>
          <p:cNvGraphicFramePr>
            <a:graphicFrameLocks noGrp="1"/>
          </p:cNvGraphicFramePr>
          <p:nvPr>
            <p:extLst>
              <p:ext uri="{D42A27DB-BD31-4B8C-83A1-F6EECF244321}">
                <p14:modId xmlns:p14="http://schemas.microsoft.com/office/powerpoint/2010/main" val="3741439029"/>
              </p:ext>
            </p:extLst>
          </p:nvPr>
        </p:nvGraphicFramePr>
        <p:xfrm>
          <a:off x="2247205" y="3719586"/>
          <a:ext cx="21323268" cy="8645880"/>
        </p:xfrm>
        <a:graphic>
          <a:graphicData uri="http://schemas.openxmlformats.org/drawingml/2006/table">
            <a:tbl>
              <a:tblPr firstRow="1">
                <a:tableStyleId>{5940675A-B579-460E-94D1-54222C63F5DA}</a:tableStyleId>
              </a:tblPr>
              <a:tblGrid>
                <a:gridCol w="7107756">
                  <a:extLst>
                    <a:ext uri="{9D8B030D-6E8A-4147-A177-3AD203B41FA5}">
                      <a16:colId xmlns:a16="http://schemas.microsoft.com/office/drawing/2014/main" val="1037023666"/>
                    </a:ext>
                  </a:extLst>
                </a:gridCol>
                <a:gridCol w="7107756">
                  <a:extLst>
                    <a:ext uri="{9D8B030D-6E8A-4147-A177-3AD203B41FA5}">
                      <a16:colId xmlns:a16="http://schemas.microsoft.com/office/drawing/2014/main" val="574668549"/>
                    </a:ext>
                  </a:extLst>
                </a:gridCol>
                <a:gridCol w="7107756">
                  <a:extLst>
                    <a:ext uri="{9D8B030D-6E8A-4147-A177-3AD203B41FA5}">
                      <a16:colId xmlns:a16="http://schemas.microsoft.com/office/drawing/2014/main" val="4051559074"/>
                    </a:ext>
                  </a:extLst>
                </a:gridCol>
              </a:tblGrid>
              <a:tr h="144098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600" b="0" i="0" dirty="0">
                          <a:solidFill>
                            <a:schemeClr val="bg2">
                              <a:lumMod val="50000"/>
                            </a:schemeClr>
                          </a:solidFill>
                          <a:latin typeface="Quadon Medium" pitchFamily="2" charset="77"/>
                        </a:rPr>
                        <a:t>More Urban</a:t>
                      </a: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825500" rtl="0" eaLnBrk="1" fontAlgn="auto" latinLnBrk="0" hangingPunct="1">
                        <a:lnSpc>
                          <a:spcPct val="100000"/>
                        </a:lnSpc>
                        <a:spcBef>
                          <a:spcPts val="0"/>
                        </a:spcBef>
                        <a:spcAft>
                          <a:spcPts val="0"/>
                        </a:spcAft>
                        <a:buClrTx/>
                        <a:buSzTx/>
                        <a:buFontTx/>
                        <a:buNone/>
                        <a:tabLst/>
                        <a:defRPr/>
                      </a:pPr>
                      <a:r>
                        <a:rPr lang="en-US" sz="3600" b="0" i="0" dirty="0">
                          <a:solidFill>
                            <a:schemeClr val="bg2">
                              <a:lumMod val="50000"/>
                            </a:schemeClr>
                          </a:solidFill>
                          <a:latin typeface="Quadon Medium" pitchFamily="2" charset="77"/>
                        </a:rPr>
                        <a:t>More Rural</a:t>
                      </a: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3078730"/>
                  </a:ext>
                </a:extLst>
              </a:tr>
              <a:tr h="1440980">
                <a:tc>
                  <a:txBody>
                    <a:bodyPr/>
                    <a:lstStyle/>
                    <a:p>
                      <a:pPr algn="l"/>
                      <a:r>
                        <a:rPr lang="en-US" sz="3600" b="0" i="0" dirty="0">
                          <a:latin typeface="Gentona Book" pitchFamily="2" charset="77"/>
                        </a:rPr>
                        <a:t>A named oversight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AI committee with 5–7 members across IT, legal, programs, and leadership.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Two or three people with other jobs, meeting monthly.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9259221"/>
                  </a:ext>
                </a:extLst>
              </a:tr>
              <a:tr h="1440980">
                <a:tc>
                  <a:txBody>
                    <a:bodyPr/>
                    <a:lstStyle/>
                    <a:p>
                      <a:pPr algn="l"/>
                      <a:r>
                        <a:rPr lang="en-US" sz="3600" b="0" i="0" dirty="0">
                          <a:latin typeface="Gentona Book" pitchFamily="2" charset="77"/>
                        </a:rPr>
                        <a:t>A 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Dedicated role — often a Deputy Commissioner or Chief Information Officer.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You, or your deputy. One person with the authority.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2191983"/>
                  </a:ext>
                </a:extLst>
              </a:tr>
              <a:tr h="1440980">
                <a:tc>
                  <a:txBody>
                    <a:bodyPr/>
                    <a:lstStyle/>
                    <a:p>
                      <a:pPr algn="l"/>
                      <a:r>
                        <a:rPr lang="en-US" sz="3600" b="0" i="0" dirty="0">
                          <a:latin typeface="Gentona Book" pitchFamily="2" charset="77"/>
                        </a:rPr>
                        <a:t>An escalation 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Tiered — staff handles routine, body reviews new tools, commissioner approves high-risk.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Simpler — "if PHI or public-facing, it comes to the 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0379116"/>
                  </a:ext>
                </a:extLst>
              </a:tr>
              <a:tr h="1440980">
                <a:tc>
                  <a:txBody>
                    <a:bodyPr/>
                    <a:lstStyle/>
                    <a:p>
                      <a:pPr algn="l"/>
                      <a:r>
                        <a:rPr lang="en-US" sz="3600" b="0" i="0" dirty="0">
                          <a:latin typeface="Gentona Book" pitchFamily="2" charset="77"/>
                        </a:rPr>
                        <a:t>A review cadence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Quarterly meetings, annual full policy review.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75000"/>
                            </a:schemeClr>
                          </a:solidFill>
                          <a:latin typeface="Gentona Book" pitchFamily="2" charset="77"/>
                        </a:rPr>
                        <a:t>Annual review, plus a trigger: any new AI vendor contract.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6920759"/>
                  </a:ext>
                </a:extLst>
              </a:tr>
              <a:tr h="1440980">
                <a:tc>
                  <a:txBody>
                    <a:bodyPr/>
                    <a:lstStyle/>
                    <a:p>
                      <a:pPr algn="l"/>
                      <a:r>
                        <a:rPr lang="en-US" sz="3600" b="0" i="0" dirty="0">
                          <a:latin typeface="Gentona Book" pitchFamily="2" charset="77"/>
                        </a:rPr>
                        <a:t>A decision record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latin typeface="Gentona Book" pitchFamily="2" charset="77"/>
                        </a:rPr>
                        <a:t>Minutes, decision log, inventory of approved and rejected tools.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latin typeface="Gentona Book" pitchFamily="2" charset="77"/>
                        </a:rPr>
                        <a:t>A shared document. One line per decision. Date, tool, decision, who.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5887923"/>
                  </a:ext>
                </a:extLst>
              </a:tr>
            </a:tbl>
          </a:graphicData>
        </a:graphic>
      </p:graphicFrame>
    </p:spTree>
    <p:extLst>
      <p:ext uri="{BB962C8B-B14F-4D97-AF65-F5344CB8AC3E}">
        <p14:creationId xmlns:p14="http://schemas.microsoft.com/office/powerpoint/2010/main" val="40718009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9C544-4E62-911A-8513-2BF64453E85A}"/>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D3C09F8B-611F-EEF8-C781-5DF152F6469C}"/>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33C13F56-BB48-58AF-680B-68141E23477C}"/>
              </a:ext>
            </a:extLst>
          </p:cNvPr>
          <p:cNvSpPr txBox="1">
            <a:spLocks noGrp="1"/>
          </p:cNvSpPr>
          <p:nvPr>
            <p:ph type="title" idx="4294967295"/>
          </p:nvPr>
        </p:nvSpPr>
        <p:spPr>
          <a:xfrm>
            <a:off x="62078" y="3263550"/>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Your first step toward governance:</a:t>
            </a:r>
          </a:p>
        </p:txBody>
      </p:sp>
      <p:grpSp>
        <p:nvGrpSpPr>
          <p:cNvPr id="16" name="Group 15">
            <a:extLst>
              <a:ext uri="{FF2B5EF4-FFF2-40B4-BE49-F238E27FC236}">
                <a16:creationId xmlns:a16="http://schemas.microsoft.com/office/drawing/2014/main" id="{AF87786C-8D0B-B8BA-689E-703A8BE5FCF3}"/>
              </a:ext>
            </a:extLst>
          </p:cNvPr>
          <p:cNvGrpSpPr/>
          <p:nvPr/>
        </p:nvGrpSpPr>
        <p:grpSpPr>
          <a:xfrm>
            <a:off x="9850582" y="5850696"/>
            <a:ext cx="4682836" cy="4682836"/>
            <a:chOff x="6982691" y="5089719"/>
            <a:chExt cx="4682836" cy="4682836"/>
          </a:xfrm>
        </p:grpSpPr>
        <p:sp>
          <p:nvSpPr>
            <p:cNvPr id="2" name="TextBox 1">
              <a:extLst>
                <a:ext uri="{FF2B5EF4-FFF2-40B4-BE49-F238E27FC236}">
                  <a16:creationId xmlns:a16="http://schemas.microsoft.com/office/drawing/2014/main" id="{8F3D7A64-A4E9-D784-AEC8-95DA3218092A}"/>
                </a:ext>
              </a:extLst>
            </p:cNvPr>
            <p:cNvSpPr txBox="1"/>
            <p:nvPr/>
          </p:nvSpPr>
          <p:spPr>
            <a:xfrm>
              <a:off x="8231662" y="5615256"/>
              <a:ext cx="2184893" cy="363176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latin typeface="Gentona Book" pitchFamily="2" charset="77"/>
                </a:rPr>
                <a:t>1</a:t>
              </a: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pPr algn="ctr"/>
              <a:r>
                <a:rPr lang="en-US" sz="4800" dirty="0">
                  <a:solidFill>
                    <a:schemeClr val="bg2">
                      <a:lumMod val="50000"/>
                    </a:schemeClr>
                  </a:solidFill>
                  <a:latin typeface="Gentona Book" pitchFamily="2" charset="77"/>
                </a:rPr>
                <a:t>hour</a:t>
              </a:r>
            </a:p>
          </p:txBody>
        </p:sp>
        <p:sp>
          <p:nvSpPr>
            <p:cNvPr id="4" name="Rectangle 3">
              <a:extLst>
                <a:ext uri="{FF2B5EF4-FFF2-40B4-BE49-F238E27FC236}">
                  <a16:creationId xmlns:a16="http://schemas.microsoft.com/office/drawing/2014/main" id="{145D2463-DC50-DE39-E271-020AA74FC616}"/>
                </a:ext>
              </a:extLst>
            </p:cNvPr>
            <p:cNvSpPr/>
            <p:nvPr/>
          </p:nvSpPr>
          <p:spPr>
            <a:xfrm>
              <a:off x="6982691" y="5089719"/>
              <a:ext cx="4682836" cy="4682836"/>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5" name="Rectangle 4">
              <a:extLst>
                <a:ext uri="{FF2B5EF4-FFF2-40B4-BE49-F238E27FC236}">
                  <a16:creationId xmlns:a16="http://schemas.microsoft.com/office/drawing/2014/main" id="{FD766F21-5888-94BD-A916-6D867DA4BC38}"/>
                </a:ext>
              </a:extLst>
            </p:cNvPr>
            <p:cNvSpPr/>
            <p:nvPr/>
          </p:nvSpPr>
          <p:spPr>
            <a:xfrm>
              <a:off x="6982691" y="5089719"/>
              <a:ext cx="4682836" cy="302760"/>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grpSp>
      <p:grpSp>
        <p:nvGrpSpPr>
          <p:cNvPr id="15" name="Group 14">
            <a:extLst>
              <a:ext uri="{FF2B5EF4-FFF2-40B4-BE49-F238E27FC236}">
                <a16:creationId xmlns:a16="http://schemas.microsoft.com/office/drawing/2014/main" id="{266BA2DA-26FC-0F66-04E3-7E792DEB7205}"/>
              </a:ext>
            </a:extLst>
          </p:cNvPr>
          <p:cNvGrpSpPr/>
          <p:nvPr/>
        </p:nvGrpSpPr>
        <p:grpSpPr>
          <a:xfrm>
            <a:off x="3918774" y="5808112"/>
            <a:ext cx="4682836" cy="4682836"/>
            <a:chOff x="1079741" y="5047135"/>
            <a:chExt cx="4682836" cy="4682836"/>
          </a:xfrm>
        </p:grpSpPr>
        <p:sp>
          <p:nvSpPr>
            <p:cNvPr id="6" name="TextBox 5">
              <a:extLst>
                <a:ext uri="{FF2B5EF4-FFF2-40B4-BE49-F238E27FC236}">
                  <a16:creationId xmlns:a16="http://schemas.microsoft.com/office/drawing/2014/main" id="{11BA2B64-71E4-7732-5DE1-53011343D592}"/>
                </a:ext>
              </a:extLst>
            </p:cNvPr>
            <p:cNvSpPr txBox="1"/>
            <p:nvPr/>
          </p:nvSpPr>
          <p:spPr>
            <a:xfrm>
              <a:off x="2047386" y="5572672"/>
              <a:ext cx="2747547" cy="363176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latin typeface="Gentona Book" pitchFamily="2" charset="77"/>
                </a:rPr>
                <a:t>4</a:t>
              </a: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bg2">
                      <a:lumMod val="50000"/>
                    </a:schemeClr>
                  </a:solidFill>
                  <a:latin typeface="Gentona Book" pitchFamily="2" charset="77"/>
                </a:rPr>
                <a:t>people</a:t>
              </a:r>
              <a:endParaRPr kumimoji="0" lang="en-US" sz="4800" u="none" strike="noStrike" cap="none" spc="0" normalizeH="0" baseline="0" dirty="0">
                <a:ln>
                  <a:noFill/>
                </a:ln>
                <a:solidFill>
                  <a:schemeClr val="bg2">
                    <a:lumMod val="50000"/>
                  </a:schemeClr>
                </a:solidFill>
                <a:effectLst/>
                <a:uFillTx/>
                <a:latin typeface="Gentona Book" pitchFamily="2" charset="77"/>
                <a:sym typeface="Avenir Next Regular"/>
              </a:endParaRPr>
            </a:p>
          </p:txBody>
        </p:sp>
        <p:sp>
          <p:nvSpPr>
            <p:cNvPr id="7" name="Rectangle 6">
              <a:extLst>
                <a:ext uri="{FF2B5EF4-FFF2-40B4-BE49-F238E27FC236}">
                  <a16:creationId xmlns:a16="http://schemas.microsoft.com/office/drawing/2014/main" id="{15C54C3E-DF9C-AB6A-7472-B556741C4EE1}"/>
                </a:ext>
              </a:extLst>
            </p:cNvPr>
            <p:cNvSpPr/>
            <p:nvPr/>
          </p:nvSpPr>
          <p:spPr>
            <a:xfrm>
              <a:off x="1079741" y="5047135"/>
              <a:ext cx="4682836" cy="4682836"/>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8" name="Rectangle 7">
              <a:extLst>
                <a:ext uri="{FF2B5EF4-FFF2-40B4-BE49-F238E27FC236}">
                  <a16:creationId xmlns:a16="http://schemas.microsoft.com/office/drawing/2014/main" id="{CE7A9046-CC1A-0047-0F75-8F022490998D}"/>
                </a:ext>
              </a:extLst>
            </p:cNvPr>
            <p:cNvSpPr/>
            <p:nvPr/>
          </p:nvSpPr>
          <p:spPr>
            <a:xfrm>
              <a:off x="1079741" y="5047135"/>
              <a:ext cx="4682836" cy="302760"/>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grpSp>
      <p:grpSp>
        <p:nvGrpSpPr>
          <p:cNvPr id="17" name="Group 16">
            <a:extLst>
              <a:ext uri="{FF2B5EF4-FFF2-40B4-BE49-F238E27FC236}">
                <a16:creationId xmlns:a16="http://schemas.microsoft.com/office/drawing/2014/main" id="{EC417B0F-819E-6518-E21B-3FBF4C20473E}"/>
              </a:ext>
            </a:extLst>
          </p:cNvPr>
          <p:cNvGrpSpPr/>
          <p:nvPr/>
        </p:nvGrpSpPr>
        <p:grpSpPr>
          <a:xfrm>
            <a:off x="15782389" y="5850696"/>
            <a:ext cx="4682836" cy="4682836"/>
            <a:chOff x="13452764" y="5089719"/>
            <a:chExt cx="4682836" cy="4682836"/>
          </a:xfrm>
        </p:grpSpPr>
        <p:sp>
          <p:nvSpPr>
            <p:cNvPr id="9" name="TextBox 8">
              <a:extLst>
                <a:ext uri="{FF2B5EF4-FFF2-40B4-BE49-F238E27FC236}">
                  <a16:creationId xmlns:a16="http://schemas.microsoft.com/office/drawing/2014/main" id="{53A42D18-E5D7-0C4A-868B-170F401E832E}"/>
                </a:ext>
              </a:extLst>
            </p:cNvPr>
            <p:cNvSpPr txBox="1"/>
            <p:nvPr/>
          </p:nvSpPr>
          <p:spPr>
            <a:xfrm>
              <a:off x="14163126" y="5615256"/>
              <a:ext cx="3262110" cy="363176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latin typeface="Gentona Book" pitchFamily="2" charset="77"/>
                </a:rPr>
                <a:t>1</a:t>
              </a:r>
              <a:endParaRPr kumimoji="0" lang="en-US" sz="4800" u="none" strike="noStrike" cap="none" spc="0" normalizeH="0" baseline="0" dirty="0">
                <a:ln>
                  <a:noFill/>
                </a:ln>
                <a:solidFill>
                  <a:srgbClr val="282828"/>
                </a:solidFill>
                <a:effectLst/>
                <a:uFillTx/>
                <a:latin typeface="Gentona Book" pitchFamily="2" charset="77"/>
                <a:sym typeface="Avenir Next Regular"/>
              </a:endParaRPr>
            </a:p>
            <a:p>
              <a:pPr algn="ctr"/>
              <a:r>
                <a:rPr lang="en-US" sz="4800" dirty="0">
                  <a:solidFill>
                    <a:schemeClr val="bg2">
                      <a:lumMod val="50000"/>
                    </a:schemeClr>
                  </a:solidFill>
                  <a:latin typeface="Gentona Book" pitchFamily="2" charset="77"/>
                </a:rPr>
                <a:t>question</a:t>
              </a:r>
            </a:p>
          </p:txBody>
        </p:sp>
        <p:sp>
          <p:nvSpPr>
            <p:cNvPr id="10" name="Rectangle 9">
              <a:extLst>
                <a:ext uri="{FF2B5EF4-FFF2-40B4-BE49-F238E27FC236}">
                  <a16:creationId xmlns:a16="http://schemas.microsoft.com/office/drawing/2014/main" id="{254865A7-EDDB-9912-3F66-AF2EAAB8E876}"/>
                </a:ext>
              </a:extLst>
            </p:cNvPr>
            <p:cNvSpPr/>
            <p:nvPr/>
          </p:nvSpPr>
          <p:spPr>
            <a:xfrm>
              <a:off x="13452764" y="5089719"/>
              <a:ext cx="4682836" cy="4682836"/>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1" name="Rectangle 10">
              <a:extLst>
                <a:ext uri="{FF2B5EF4-FFF2-40B4-BE49-F238E27FC236}">
                  <a16:creationId xmlns:a16="http://schemas.microsoft.com/office/drawing/2014/main" id="{F9C2CF09-767F-5306-D92B-4C19D3D6731C}"/>
                </a:ext>
              </a:extLst>
            </p:cNvPr>
            <p:cNvSpPr/>
            <p:nvPr/>
          </p:nvSpPr>
          <p:spPr>
            <a:xfrm>
              <a:off x="13452764" y="5089719"/>
              <a:ext cx="4682836" cy="302760"/>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grpSp>
    </p:spTree>
    <p:extLst>
      <p:ext uri="{BB962C8B-B14F-4D97-AF65-F5344CB8AC3E}">
        <p14:creationId xmlns:p14="http://schemas.microsoft.com/office/powerpoint/2010/main" val="171881809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D6371-BC06-2225-F56E-1D60BEBADD20}"/>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FA0B62C1-98BF-C56A-17D2-17E4F4C3F638}"/>
              </a:ext>
            </a:extLst>
          </p:cNvPr>
          <p:cNvSpPr txBox="1">
            <a:spLocks noGrp="1"/>
          </p:cNvSpPr>
          <p:nvPr>
            <p:ph type="body" idx="21"/>
          </p:nvPr>
        </p:nvSpPr>
        <p:spPr>
          <a:prstGeom prst="rect">
            <a:avLst/>
          </a:prstGeom>
        </p:spPr>
        <p:txBody>
          <a:bodyPr/>
          <a:lstStyle/>
          <a:p>
            <a:r>
              <a:rPr lang="en-US" dirty="0"/>
              <a:t>governance</a:t>
            </a:r>
            <a:endParaRPr dirty="0"/>
          </a:p>
        </p:txBody>
      </p:sp>
      <p:sp>
        <p:nvSpPr>
          <p:cNvPr id="724" name="A probability distribution over sequences of tokens">
            <a:extLst>
              <a:ext uri="{FF2B5EF4-FFF2-40B4-BE49-F238E27FC236}">
                <a16:creationId xmlns:a16="http://schemas.microsoft.com/office/drawing/2014/main" id="{A04B933A-F12B-4405-0BF4-75BD070621DD}"/>
              </a:ext>
            </a:extLst>
          </p:cNvPr>
          <p:cNvSpPr txBox="1">
            <a:spLocks noGrp="1"/>
          </p:cNvSpPr>
          <p:nvPr>
            <p:ph type="title" idx="4294967295"/>
          </p:nvPr>
        </p:nvSpPr>
        <p:spPr>
          <a:xfrm>
            <a:off x="62078" y="5326380"/>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b="0" dirty="0">
                <a:latin typeface="Gentona Book" pitchFamily="2" charset="77"/>
              </a:rPr>
              <a:t>Governance matters because</a:t>
            </a:r>
            <a:endParaRPr b="0" dirty="0">
              <a:latin typeface="Gentona Book" pitchFamily="2" charset="77"/>
            </a:endParaRPr>
          </a:p>
        </p:txBody>
      </p:sp>
      <p:sp>
        <p:nvSpPr>
          <p:cNvPr id="2" name="TextBox 1">
            <a:extLst>
              <a:ext uri="{FF2B5EF4-FFF2-40B4-BE49-F238E27FC236}">
                <a16:creationId xmlns:a16="http://schemas.microsoft.com/office/drawing/2014/main" id="{F7023CB7-4EB5-3FBE-BDAC-FB8FE72DEE51}"/>
              </a:ext>
            </a:extLst>
          </p:cNvPr>
          <p:cNvSpPr txBox="1"/>
          <p:nvPr/>
        </p:nvSpPr>
        <p:spPr>
          <a:xfrm>
            <a:off x="2852905" y="7254837"/>
            <a:ext cx="1867819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7200" u="none" strike="noStrike" cap="none" spc="0" normalizeH="0" baseline="0" dirty="0">
                <a:ln>
                  <a:noFill/>
                </a:ln>
                <a:solidFill>
                  <a:srgbClr val="D83C73"/>
                </a:solidFill>
                <a:effectLst/>
                <a:uFillTx/>
                <a:latin typeface="Gentona Book" pitchFamily="2" charset="77"/>
                <a:sym typeface="Avenir Next Regular"/>
              </a:rPr>
              <a:t>generative AI changes what you’re protecting.</a:t>
            </a:r>
          </a:p>
        </p:txBody>
      </p:sp>
    </p:spTree>
    <p:extLst>
      <p:ext uri="{BB962C8B-B14F-4D97-AF65-F5344CB8AC3E}">
        <p14:creationId xmlns:p14="http://schemas.microsoft.com/office/powerpoint/2010/main" val="32777430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393C4-EE36-056C-639D-83B11C5CC88D}"/>
            </a:ext>
          </a:extLst>
        </p:cNvPr>
        <p:cNvGrpSpPr/>
        <p:nvPr/>
      </p:nvGrpSpPr>
      <p:grpSpPr>
        <a:xfrm>
          <a:off x="0" y="0"/>
          <a:ext cx="0" cy="0"/>
          <a:chOff x="0" y="0"/>
          <a:chExt cx="0" cy="0"/>
        </a:xfrm>
      </p:grpSpPr>
      <p:sp>
        <p:nvSpPr>
          <p:cNvPr id="634" name="Contamination">
            <a:extLst>
              <a:ext uri="{FF2B5EF4-FFF2-40B4-BE49-F238E27FC236}">
                <a16:creationId xmlns:a16="http://schemas.microsoft.com/office/drawing/2014/main" id="{1AB934FF-8BB5-2684-D8E3-EB4FB5D547DE}"/>
              </a:ext>
            </a:extLst>
          </p:cNvPr>
          <p:cNvSpPr txBox="1">
            <a:spLocks noGrp="1"/>
          </p:cNvSpPr>
          <p:nvPr>
            <p:ph type="body" idx="21"/>
          </p:nvPr>
        </p:nvSpPr>
        <p:spPr>
          <a:xfrm>
            <a:off x="1367135" y="803990"/>
            <a:ext cx="13689805" cy="246221"/>
          </a:xfrm>
          <a:prstGeom prst="rect">
            <a:avLst/>
          </a:prstGeom>
        </p:spPr>
        <p:txBody>
          <a:bodyPr/>
          <a:lstStyle/>
          <a:p>
            <a:r>
              <a:rPr lang="en-US" dirty="0"/>
              <a:t>The Knife’s Edge</a:t>
            </a:r>
          </a:p>
        </p:txBody>
      </p:sp>
      <p:sp>
        <p:nvSpPr>
          <p:cNvPr id="636" name="https://assets.cureus.com/uploads/original_article/pdf/179463/20231118-13378-1265u1.pdf">
            <a:extLst>
              <a:ext uri="{FF2B5EF4-FFF2-40B4-BE49-F238E27FC236}">
                <a16:creationId xmlns:a16="http://schemas.microsoft.com/office/drawing/2014/main" id="{D469B4A1-8628-9322-F7D7-67869830F21C}"/>
              </a:ext>
            </a:extLst>
          </p:cNvPr>
          <p:cNvSpPr txBox="1"/>
          <p:nvPr/>
        </p:nvSpPr>
        <p:spPr>
          <a:xfrm>
            <a:off x="1399985" y="13182908"/>
            <a:ext cx="19494119"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400"/>
            </a:lvl1pPr>
          </a:lstStyle>
          <a:p>
            <a:r>
              <a:rPr lang="en-US" dirty="0">
                <a:latin typeface="Gentona Light" pitchFamily="2" charset="77"/>
              </a:rPr>
              <a:t>ChatGPT, November 2024. “Create an image in the style of Russian propaganda from the 50's that depicts a woman walking along a very thin edge between the promise of a bright technological future and one where our lives are ruined by technology.”</a:t>
            </a:r>
          </a:p>
        </p:txBody>
      </p:sp>
      <p:pic>
        <p:nvPicPr>
          <p:cNvPr id="4" name="Picture 3" descr="A person walking on a rope&#10;&#10;Description automatically generated">
            <a:extLst>
              <a:ext uri="{FF2B5EF4-FFF2-40B4-BE49-F238E27FC236}">
                <a16:creationId xmlns:a16="http://schemas.microsoft.com/office/drawing/2014/main" id="{DC58035B-99E7-CE50-5C57-F4DAF6727F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0801" y="1066801"/>
            <a:ext cx="11582398" cy="1158239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774997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520C6-D73A-33BD-28BC-5E30A53713FC}"/>
            </a:ext>
          </a:extLst>
        </p:cNvPr>
        <p:cNvGrpSpPr/>
        <p:nvPr/>
      </p:nvGrpSpPr>
      <p:grpSpPr>
        <a:xfrm>
          <a:off x="0" y="0"/>
          <a:ext cx="0" cy="0"/>
          <a:chOff x="0" y="0"/>
          <a:chExt cx="0" cy="0"/>
        </a:xfrm>
      </p:grpSpPr>
      <p:sp>
        <p:nvSpPr>
          <p:cNvPr id="646" name="How generative ai works">
            <a:extLst>
              <a:ext uri="{FF2B5EF4-FFF2-40B4-BE49-F238E27FC236}">
                <a16:creationId xmlns:a16="http://schemas.microsoft.com/office/drawing/2014/main" id="{FAC20462-10A5-090C-A0A2-B2C8B6530F87}"/>
              </a:ext>
            </a:extLst>
          </p:cNvPr>
          <p:cNvSpPr txBox="1">
            <a:spLocks noGrp="1"/>
          </p:cNvSpPr>
          <p:nvPr>
            <p:ph type="title"/>
          </p:nvPr>
        </p:nvSpPr>
        <p:spPr>
          <a:xfrm>
            <a:off x="906193" y="5933033"/>
            <a:ext cx="22571614" cy="1849934"/>
          </a:xfrm>
          <a:prstGeom prst="rect">
            <a:avLst/>
          </a:prstGeom>
        </p:spPr>
        <p:txBody>
          <a:bodyPr/>
          <a:lstStyle>
            <a:lvl1pPr algn="ctr"/>
          </a:lstStyle>
          <a:p>
            <a:r>
              <a:rPr lang="en-US" dirty="0"/>
              <a:t>Genai security</a:t>
            </a:r>
            <a:endParaRPr dirty="0"/>
          </a:p>
        </p:txBody>
      </p:sp>
      <p:sp>
        <p:nvSpPr>
          <p:cNvPr id="647" name="Science research and writing with AI">
            <a:extLst>
              <a:ext uri="{FF2B5EF4-FFF2-40B4-BE49-F238E27FC236}">
                <a16:creationId xmlns:a16="http://schemas.microsoft.com/office/drawing/2014/main" id="{3A62C509-AEDF-B295-4A73-D24E137C36F2}"/>
              </a:ext>
            </a:extLst>
          </p:cNvPr>
          <p:cNvSpPr txBox="1">
            <a:spLocks noGrp="1"/>
          </p:cNvSpPr>
          <p:nvPr>
            <p:ph type="body" idx="21"/>
          </p:nvPr>
        </p:nvSpPr>
        <p:spPr>
          <a:xfrm>
            <a:off x="1367135" y="803990"/>
            <a:ext cx="13689805" cy="246221"/>
          </a:xfrm>
          <a:prstGeom prst="rect">
            <a:avLst/>
          </a:prstGeom>
        </p:spPr>
        <p:txBody>
          <a:bodyPr/>
          <a:lstStyle/>
          <a:p>
            <a:r>
              <a:rPr lang="en-US" dirty="0">
                <a:latin typeface="Quadon" pitchFamily="2" charset="77"/>
              </a:rPr>
              <a:t>Foundations for using generative AI</a:t>
            </a:r>
          </a:p>
        </p:txBody>
      </p:sp>
      <p:pic>
        <p:nvPicPr>
          <p:cNvPr id="648" name="Image" descr="Image">
            <a:extLst>
              <a:ext uri="{FF2B5EF4-FFF2-40B4-BE49-F238E27FC236}">
                <a16:creationId xmlns:a16="http://schemas.microsoft.com/office/drawing/2014/main" id="{A8711EE4-1EDC-4729-0CEF-A855D032B247}"/>
              </a:ext>
            </a:extLst>
          </p:cNvPr>
          <p:cNvPicPr>
            <a:picLocks noChangeAspect="1"/>
          </p:cNvPicPr>
          <p:nvPr/>
        </p:nvPicPr>
        <p:blipFill>
          <a:blip r:embed="rId3"/>
          <a:stretch>
            <a:fillRect/>
          </a:stretch>
        </p:blipFill>
        <p:spPr>
          <a:xfrm>
            <a:off x="11170991" y="9185563"/>
            <a:ext cx="2042017" cy="2042017"/>
          </a:xfrm>
          <a:prstGeom prst="rect">
            <a:avLst/>
          </a:prstGeom>
          <a:ln w="12700">
            <a:miter lim="400000"/>
          </a:ln>
        </p:spPr>
      </p:pic>
    </p:spTree>
    <p:extLst>
      <p:ext uri="{BB962C8B-B14F-4D97-AF65-F5344CB8AC3E}">
        <p14:creationId xmlns:p14="http://schemas.microsoft.com/office/powerpoint/2010/main" val="156622505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372E0-8930-4B5C-46B5-DA599D16B7F4}"/>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DE39BEFB-16E6-898D-FF64-314DBFA92318}"/>
              </a:ext>
            </a:extLst>
          </p:cNvPr>
          <p:cNvSpPr txBox="1">
            <a:spLocks noGrp="1"/>
          </p:cNvSpPr>
          <p:nvPr>
            <p:ph type="body" idx="21"/>
          </p:nvPr>
        </p:nvSpPr>
        <p:spPr>
          <a:prstGeom prst="rect">
            <a:avLst/>
          </a:prstGeom>
        </p:spPr>
        <p:txBody>
          <a:bodyPr/>
          <a:lstStyle/>
          <a:p>
            <a:r>
              <a:rPr lang="en-US" dirty="0"/>
              <a:t>security</a:t>
            </a:r>
            <a:endParaRPr dirty="0"/>
          </a:p>
        </p:txBody>
      </p:sp>
      <p:sp>
        <p:nvSpPr>
          <p:cNvPr id="724" name="A probability distribution over sequences of tokens">
            <a:extLst>
              <a:ext uri="{FF2B5EF4-FFF2-40B4-BE49-F238E27FC236}">
                <a16:creationId xmlns:a16="http://schemas.microsoft.com/office/drawing/2014/main" id="{065B3106-4F2B-B060-73D5-EF592D813358}"/>
              </a:ext>
            </a:extLst>
          </p:cNvPr>
          <p:cNvSpPr txBox="1">
            <a:spLocks noGrp="1"/>
          </p:cNvSpPr>
          <p:nvPr>
            <p:ph type="title" idx="4294967295"/>
          </p:nvPr>
        </p:nvSpPr>
        <p:spPr>
          <a:xfrm>
            <a:off x="62078" y="2315669"/>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Every AI security question sits behind one of these doors:</a:t>
            </a:r>
          </a:p>
        </p:txBody>
      </p:sp>
      <p:grpSp>
        <p:nvGrpSpPr>
          <p:cNvPr id="12" name="Group 11">
            <a:extLst>
              <a:ext uri="{FF2B5EF4-FFF2-40B4-BE49-F238E27FC236}">
                <a16:creationId xmlns:a16="http://schemas.microsoft.com/office/drawing/2014/main" id="{66CA57D7-15DF-22F4-4FF3-C212E24B6B00}"/>
              </a:ext>
            </a:extLst>
          </p:cNvPr>
          <p:cNvGrpSpPr/>
          <p:nvPr/>
        </p:nvGrpSpPr>
        <p:grpSpPr>
          <a:xfrm>
            <a:off x="1367134" y="4715910"/>
            <a:ext cx="6502247" cy="7392963"/>
            <a:chOff x="1367134" y="4715910"/>
            <a:chExt cx="6502247" cy="7392963"/>
          </a:xfrm>
        </p:grpSpPr>
        <p:sp>
          <p:nvSpPr>
            <p:cNvPr id="6" name="TextBox 5">
              <a:extLst>
                <a:ext uri="{FF2B5EF4-FFF2-40B4-BE49-F238E27FC236}">
                  <a16:creationId xmlns:a16="http://schemas.microsoft.com/office/drawing/2014/main" id="{93BD5376-DAEA-B248-B975-D5FE4B4461A1}"/>
                </a:ext>
              </a:extLst>
            </p:cNvPr>
            <p:cNvSpPr txBox="1"/>
            <p:nvPr/>
          </p:nvSpPr>
          <p:spPr>
            <a:xfrm>
              <a:off x="2110358" y="4766969"/>
              <a:ext cx="5015796" cy="437042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solidFill>
                    <a:srgbClr val="D83C73"/>
                  </a:solidFill>
                  <a:latin typeface="Gentona Book" pitchFamily="2" charset="77"/>
                </a:rPr>
                <a:t>1</a:t>
              </a:r>
              <a:endParaRPr kumimoji="0" lang="en-US" sz="4800" u="none" strike="noStrike" cap="none" spc="0" normalizeH="0" baseline="0" dirty="0">
                <a:ln>
                  <a:noFill/>
                </a:ln>
                <a:solidFill>
                  <a:srgbClr val="D83C73"/>
                </a:solidFill>
                <a:effectLst/>
                <a:uFillTx/>
                <a:latin typeface="Gentona Book" pitchFamily="2" charset="77"/>
                <a:sym typeface="Avenir Next Regular"/>
              </a:endParaRPr>
            </a:p>
            <a:p>
              <a:pPr marL="0" marR="0" indent="0" algn="ctr" defTabSz="825500" rtl="0" fontAlgn="auto" latinLnBrk="0" hangingPunct="0">
                <a:lnSpc>
                  <a:spcPct val="100000"/>
                </a:lnSpc>
                <a:spcBef>
                  <a:spcPts val="0"/>
                </a:spcBef>
                <a:spcAft>
                  <a:spcPts val="0"/>
                </a:spcAft>
                <a:buClrTx/>
                <a:buSzTx/>
                <a:buFontTx/>
                <a:buNone/>
                <a:tabLst/>
              </a:pPr>
              <a:endParaRPr lang="en-US" sz="4800"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Data going out.</a:t>
              </a:r>
              <a:endParaRPr kumimoji="0" lang="en-US" sz="4800" u="none" strike="noStrike" cap="none" spc="0" normalizeH="0" baseline="0" dirty="0">
                <a:ln>
                  <a:noFill/>
                </a:ln>
                <a:solidFill>
                  <a:schemeClr val="tx1"/>
                </a:solidFill>
                <a:effectLst/>
                <a:uFillTx/>
                <a:latin typeface="Gentona Book" pitchFamily="2" charset="77"/>
                <a:sym typeface="Avenir Next Regular"/>
              </a:endParaRPr>
            </a:p>
          </p:txBody>
        </p:sp>
        <p:sp>
          <p:nvSpPr>
            <p:cNvPr id="7" name="Rectangle 6">
              <a:extLst>
                <a:ext uri="{FF2B5EF4-FFF2-40B4-BE49-F238E27FC236}">
                  <a16:creationId xmlns:a16="http://schemas.microsoft.com/office/drawing/2014/main" id="{80BA8021-E518-3C00-98F6-021480C46D3B}"/>
                </a:ext>
              </a:extLst>
            </p:cNvPr>
            <p:cNvSpPr/>
            <p:nvPr/>
          </p:nvSpPr>
          <p:spPr>
            <a:xfrm>
              <a:off x="1367134"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8" name="Rectangle 7">
              <a:extLst>
                <a:ext uri="{FF2B5EF4-FFF2-40B4-BE49-F238E27FC236}">
                  <a16:creationId xmlns:a16="http://schemas.microsoft.com/office/drawing/2014/main" id="{5FBA1870-0461-1E01-29F3-DCD3037F59EE}"/>
                </a:ext>
              </a:extLst>
            </p:cNvPr>
            <p:cNvSpPr/>
            <p:nvPr/>
          </p:nvSpPr>
          <p:spPr>
            <a:xfrm>
              <a:off x="1367135" y="4715910"/>
              <a:ext cx="6502246" cy="420391"/>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3" name="TextBox 2">
              <a:extLst>
                <a:ext uri="{FF2B5EF4-FFF2-40B4-BE49-F238E27FC236}">
                  <a16:creationId xmlns:a16="http://schemas.microsoft.com/office/drawing/2014/main" id="{D3A76830-CF03-B7F6-4283-F4C03B6E0249}"/>
                </a:ext>
              </a:extLst>
            </p:cNvPr>
            <p:cNvSpPr txBox="1"/>
            <p:nvPr/>
          </p:nvSpPr>
          <p:spPr>
            <a:xfrm>
              <a:off x="1584572" y="9705227"/>
              <a:ext cx="6067367"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Information leaving your department,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through staff, into AI tools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you don't control.</a:t>
              </a:r>
            </a:p>
          </p:txBody>
        </p:sp>
      </p:grpSp>
      <p:grpSp>
        <p:nvGrpSpPr>
          <p:cNvPr id="13" name="Group 12">
            <a:extLst>
              <a:ext uri="{FF2B5EF4-FFF2-40B4-BE49-F238E27FC236}">
                <a16:creationId xmlns:a16="http://schemas.microsoft.com/office/drawing/2014/main" id="{D7E9CBBF-9E8F-7FBA-781B-4A3E29141236}"/>
              </a:ext>
            </a:extLst>
          </p:cNvPr>
          <p:cNvGrpSpPr/>
          <p:nvPr/>
        </p:nvGrpSpPr>
        <p:grpSpPr>
          <a:xfrm>
            <a:off x="8940876" y="4766969"/>
            <a:ext cx="6502247" cy="7392963"/>
            <a:chOff x="1367134" y="4715910"/>
            <a:chExt cx="6502247" cy="7392963"/>
          </a:xfrm>
        </p:grpSpPr>
        <p:sp>
          <p:nvSpPr>
            <p:cNvPr id="14" name="TextBox 13">
              <a:extLst>
                <a:ext uri="{FF2B5EF4-FFF2-40B4-BE49-F238E27FC236}">
                  <a16:creationId xmlns:a16="http://schemas.microsoft.com/office/drawing/2014/main" id="{19377A64-E8C7-667A-D1E7-81CEB0828ED0}"/>
                </a:ext>
              </a:extLst>
            </p:cNvPr>
            <p:cNvSpPr txBox="1"/>
            <p:nvPr/>
          </p:nvSpPr>
          <p:spPr>
            <a:xfrm>
              <a:off x="1391415" y="4766969"/>
              <a:ext cx="6453690" cy="437042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solidFill>
                    <a:srgbClr val="D83C73"/>
                  </a:solidFill>
                  <a:latin typeface="Gentona Book" pitchFamily="2" charset="77"/>
                </a:rPr>
                <a:t>2</a:t>
              </a:r>
              <a:endParaRPr kumimoji="0" lang="en-US" sz="4800" u="none" strike="noStrike" cap="none" spc="0" normalizeH="0" baseline="0" dirty="0">
                <a:ln>
                  <a:noFill/>
                </a:ln>
                <a:solidFill>
                  <a:srgbClr val="D83C73"/>
                </a:solidFill>
                <a:effectLst/>
                <a:uFillTx/>
                <a:latin typeface="Gentona Book" pitchFamily="2" charset="77"/>
                <a:sym typeface="Avenir Next Regular"/>
              </a:endParaRPr>
            </a:p>
            <a:p>
              <a:pPr marL="0" marR="0" indent="0" algn="ctr" defTabSz="825500" rtl="0" fontAlgn="auto" latinLnBrk="0" hangingPunct="0">
                <a:lnSpc>
                  <a:spcPct val="100000"/>
                </a:lnSpc>
                <a:spcBef>
                  <a:spcPts val="0"/>
                </a:spcBef>
                <a:spcAft>
                  <a:spcPts val="0"/>
                </a:spcAft>
                <a:buClrTx/>
                <a:buSzTx/>
                <a:buFontTx/>
                <a:buNone/>
                <a:tabLst/>
              </a:pPr>
              <a:endParaRPr lang="en-US" sz="4800"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What comes back in.</a:t>
              </a:r>
              <a:endParaRPr kumimoji="0" lang="en-US" sz="4800" u="none" strike="noStrike" cap="none" spc="0" normalizeH="0" baseline="0" dirty="0">
                <a:ln>
                  <a:noFill/>
                </a:ln>
                <a:solidFill>
                  <a:schemeClr val="tx1"/>
                </a:solidFill>
                <a:effectLst/>
                <a:uFillTx/>
                <a:latin typeface="Gentona Book" pitchFamily="2" charset="77"/>
                <a:sym typeface="Avenir Next Regular"/>
              </a:endParaRPr>
            </a:p>
          </p:txBody>
        </p:sp>
        <p:sp>
          <p:nvSpPr>
            <p:cNvPr id="18" name="Rectangle 17">
              <a:extLst>
                <a:ext uri="{FF2B5EF4-FFF2-40B4-BE49-F238E27FC236}">
                  <a16:creationId xmlns:a16="http://schemas.microsoft.com/office/drawing/2014/main" id="{1D62C7E5-E961-FD87-1E52-EE598FA08925}"/>
                </a:ext>
              </a:extLst>
            </p:cNvPr>
            <p:cNvSpPr/>
            <p:nvPr/>
          </p:nvSpPr>
          <p:spPr>
            <a:xfrm>
              <a:off x="1367134"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9" name="Rectangle 18">
              <a:extLst>
                <a:ext uri="{FF2B5EF4-FFF2-40B4-BE49-F238E27FC236}">
                  <a16:creationId xmlns:a16="http://schemas.microsoft.com/office/drawing/2014/main" id="{10413D63-A30F-6909-3EF6-1CBDF98A53C1}"/>
                </a:ext>
              </a:extLst>
            </p:cNvPr>
            <p:cNvSpPr/>
            <p:nvPr/>
          </p:nvSpPr>
          <p:spPr>
            <a:xfrm>
              <a:off x="1367135" y="4715910"/>
              <a:ext cx="6502246" cy="420391"/>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20" name="TextBox 19">
              <a:extLst>
                <a:ext uri="{FF2B5EF4-FFF2-40B4-BE49-F238E27FC236}">
                  <a16:creationId xmlns:a16="http://schemas.microsoft.com/office/drawing/2014/main" id="{BDA39A50-7931-33FA-2394-4CBABE565A97}"/>
                </a:ext>
              </a:extLst>
            </p:cNvPr>
            <p:cNvSpPr txBox="1"/>
            <p:nvPr/>
          </p:nvSpPr>
          <p:spPr>
            <a:xfrm>
              <a:off x="1550910" y="9654168"/>
              <a:ext cx="6134693"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Information returning that looks right,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sounds authoritative,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but may not be true.</a:t>
              </a:r>
            </a:p>
          </p:txBody>
        </p:sp>
      </p:grpSp>
      <p:grpSp>
        <p:nvGrpSpPr>
          <p:cNvPr id="21" name="Group 20">
            <a:extLst>
              <a:ext uri="{FF2B5EF4-FFF2-40B4-BE49-F238E27FC236}">
                <a16:creationId xmlns:a16="http://schemas.microsoft.com/office/drawing/2014/main" id="{1D86C280-14B7-5B79-268A-A7D43BD29493}"/>
              </a:ext>
            </a:extLst>
          </p:cNvPr>
          <p:cNvGrpSpPr/>
          <p:nvPr/>
        </p:nvGrpSpPr>
        <p:grpSpPr>
          <a:xfrm>
            <a:off x="16514618" y="4766969"/>
            <a:ext cx="6502247" cy="7392963"/>
            <a:chOff x="1367134" y="4715910"/>
            <a:chExt cx="6502247" cy="7392963"/>
          </a:xfrm>
        </p:grpSpPr>
        <p:sp>
          <p:nvSpPr>
            <p:cNvPr id="22" name="TextBox 21">
              <a:extLst>
                <a:ext uri="{FF2B5EF4-FFF2-40B4-BE49-F238E27FC236}">
                  <a16:creationId xmlns:a16="http://schemas.microsoft.com/office/drawing/2014/main" id="{B08EEFEE-CFC8-A88C-0149-61AB437D0CE8}"/>
                </a:ext>
              </a:extLst>
            </p:cNvPr>
            <p:cNvSpPr txBox="1"/>
            <p:nvPr/>
          </p:nvSpPr>
          <p:spPr>
            <a:xfrm>
              <a:off x="1469168" y="4766969"/>
              <a:ext cx="6298198" cy="437042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solidFill>
                    <a:srgbClr val="D83C73"/>
                  </a:solidFill>
                  <a:latin typeface="Gentona Book" pitchFamily="2" charset="77"/>
                </a:rPr>
                <a:t>3</a:t>
              </a:r>
              <a:endParaRPr lang="en-US" sz="4800"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The one you </a:t>
              </a: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didn’t know existed.</a:t>
              </a:r>
              <a:endParaRPr kumimoji="0" lang="en-US" sz="4800" u="none" strike="noStrike" cap="none" spc="0" normalizeH="0" baseline="0" dirty="0">
                <a:ln>
                  <a:noFill/>
                </a:ln>
                <a:solidFill>
                  <a:schemeClr val="tx1"/>
                </a:solidFill>
                <a:effectLst/>
                <a:uFillTx/>
                <a:latin typeface="Gentona Book" pitchFamily="2" charset="77"/>
                <a:sym typeface="Avenir Next Regular"/>
              </a:endParaRPr>
            </a:p>
          </p:txBody>
        </p:sp>
        <p:sp>
          <p:nvSpPr>
            <p:cNvPr id="23" name="Rectangle 22">
              <a:extLst>
                <a:ext uri="{FF2B5EF4-FFF2-40B4-BE49-F238E27FC236}">
                  <a16:creationId xmlns:a16="http://schemas.microsoft.com/office/drawing/2014/main" id="{D6CE934A-360E-9A6D-8547-9CD52968531E}"/>
                </a:ext>
              </a:extLst>
            </p:cNvPr>
            <p:cNvSpPr/>
            <p:nvPr/>
          </p:nvSpPr>
          <p:spPr>
            <a:xfrm>
              <a:off x="1367134"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24" name="Rectangle 23">
              <a:extLst>
                <a:ext uri="{FF2B5EF4-FFF2-40B4-BE49-F238E27FC236}">
                  <a16:creationId xmlns:a16="http://schemas.microsoft.com/office/drawing/2014/main" id="{BFCE1B8B-1BD2-A097-4C08-46F328B2F21B}"/>
                </a:ext>
              </a:extLst>
            </p:cNvPr>
            <p:cNvSpPr/>
            <p:nvPr/>
          </p:nvSpPr>
          <p:spPr>
            <a:xfrm>
              <a:off x="1367135" y="4715910"/>
              <a:ext cx="6502246" cy="420391"/>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25" name="TextBox 24">
              <a:extLst>
                <a:ext uri="{FF2B5EF4-FFF2-40B4-BE49-F238E27FC236}">
                  <a16:creationId xmlns:a16="http://schemas.microsoft.com/office/drawing/2014/main" id="{F84DF812-B873-D103-A91B-EEC7A1C338F3}"/>
                </a:ext>
              </a:extLst>
            </p:cNvPr>
            <p:cNvSpPr txBox="1"/>
            <p:nvPr/>
          </p:nvSpPr>
          <p:spPr>
            <a:xfrm>
              <a:off x="2325961" y="9654168"/>
              <a:ext cx="4584588"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AI your vendors added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to software you already use,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without telling you.</a:t>
              </a:r>
            </a:p>
          </p:txBody>
        </p:sp>
      </p:grpSp>
    </p:spTree>
    <p:extLst>
      <p:ext uri="{BB962C8B-B14F-4D97-AF65-F5344CB8AC3E}">
        <p14:creationId xmlns:p14="http://schemas.microsoft.com/office/powerpoint/2010/main" val="46387059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8FFE7-E3AC-9E3C-6FB4-6F7BA56699B1}"/>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ABE14DD7-058B-BE4C-7824-64DBA4560B9E}"/>
              </a:ext>
            </a:extLst>
          </p:cNvPr>
          <p:cNvSpPr txBox="1">
            <a:spLocks noGrp="1"/>
          </p:cNvSpPr>
          <p:nvPr>
            <p:ph type="body" idx="21"/>
          </p:nvPr>
        </p:nvSpPr>
        <p:spPr>
          <a:prstGeom prst="rect">
            <a:avLst/>
          </a:prstGeom>
        </p:spPr>
        <p:txBody>
          <a:bodyPr/>
          <a:lstStyle/>
          <a:p>
            <a:r>
              <a:rPr lang="en-US" dirty="0"/>
              <a:t>security</a:t>
            </a:r>
            <a:endParaRPr dirty="0"/>
          </a:p>
        </p:txBody>
      </p:sp>
      <p:sp>
        <p:nvSpPr>
          <p:cNvPr id="724" name="A probability distribution over sequences of tokens">
            <a:extLst>
              <a:ext uri="{FF2B5EF4-FFF2-40B4-BE49-F238E27FC236}">
                <a16:creationId xmlns:a16="http://schemas.microsoft.com/office/drawing/2014/main" id="{4F46950B-C983-2B16-9632-FCA7C9B6D680}"/>
              </a:ext>
            </a:extLst>
          </p:cNvPr>
          <p:cNvSpPr txBox="1">
            <a:spLocks noGrp="1"/>
          </p:cNvSpPr>
          <p:nvPr>
            <p:ph type="title" idx="4294967295"/>
          </p:nvPr>
        </p:nvSpPr>
        <p:spPr>
          <a:xfrm>
            <a:off x="9340155" y="6290608"/>
            <a:ext cx="12933486"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Samsung</a:t>
            </a:r>
          </a:p>
        </p:txBody>
      </p:sp>
      <p:grpSp>
        <p:nvGrpSpPr>
          <p:cNvPr id="12" name="Group 11">
            <a:extLst>
              <a:ext uri="{FF2B5EF4-FFF2-40B4-BE49-F238E27FC236}">
                <a16:creationId xmlns:a16="http://schemas.microsoft.com/office/drawing/2014/main" id="{CDEB33F3-4C07-6410-200A-BB63148869F3}"/>
              </a:ext>
            </a:extLst>
          </p:cNvPr>
          <p:cNvGrpSpPr/>
          <p:nvPr/>
        </p:nvGrpSpPr>
        <p:grpSpPr>
          <a:xfrm>
            <a:off x="1367135" y="3361491"/>
            <a:ext cx="6502247" cy="7392963"/>
            <a:chOff x="1367134" y="4715910"/>
            <a:chExt cx="6502247" cy="7392963"/>
          </a:xfrm>
        </p:grpSpPr>
        <p:sp>
          <p:nvSpPr>
            <p:cNvPr id="6" name="TextBox 5">
              <a:extLst>
                <a:ext uri="{FF2B5EF4-FFF2-40B4-BE49-F238E27FC236}">
                  <a16:creationId xmlns:a16="http://schemas.microsoft.com/office/drawing/2014/main" id="{9F1665F1-BB76-F46B-13AC-424D4AC1305B}"/>
                </a:ext>
              </a:extLst>
            </p:cNvPr>
            <p:cNvSpPr txBox="1"/>
            <p:nvPr/>
          </p:nvSpPr>
          <p:spPr>
            <a:xfrm>
              <a:off x="2110358" y="4766969"/>
              <a:ext cx="5015796" cy="437042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solidFill>
                    <a:srgbClr val="D83C73"/>
                  </a:solidFill>
                  <a:latin typeface="Gentona Book" pitchFamily="2" charset="77"/>
                </a:rPr>
                <a:t>1</a:t>
              </a:r>
              <a:endParaRPr kumimoji="0" lang="en-US" sz="4800" u="none" strike="noStrike" cap="none" spc="0" normalizeH="0" baseline="0" dirty="0">
                <a:ln>
                  <a:noFill/>
                </a:ln>
                <a:solidFill>
                  <a:srgbClr val="D83C73"/>
                </a:solidFill>
                <a:effectLst/>
                <a:uFillTx/>
                <a:latin typeface="Gentona Book" pitchFamily="2" charset="77"/>
                <a:sym typeface="Avenir Next Regular"/>
              </a:endParaRPr>
            </a:p>
            <a:p>
              <a:pPr marL="0" marR="0" indent="0" algn="ctr" defTabSz="825500" rtl="0" fontAlgn="auto" latinLnBrk="0" hangingPunct="0">
                <a:lnSpc>
                  <a:spcPct val="100000"/>
                </a:lnSpc>
                <a:spcBef>
                  <a:spcPts val="0"/>
                </a:spcBef>
                <a:spcAft>
                  <a:spcPts val="0"/>
                </a:spcAft>
                <a:buClrTx/>
                <a:buSzTx/>
                <a:buFontTx/>
                <a:buNone/>
                <a:tabLst/>
              </a:pPr>
              <a:endParaRPr lang="en-US" sz="4800"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Data going out.</a:t>
              </a:r>
              <a:endParaRPr kumimoji="0" lang="en-US" sz="4800" u="none" strike="noStrike" cap="none" spc="0" normalizeH="0" baseline="0" dirty="0">
                <a:ln>
                  <a:noFill/>
                </a:ln>
                <a:solidFill>
                  <a:schemeClr val="tx1"/>
                </a:solidFill>
                <a:effectLst/>
                <a:uFillTx/>
                <a:latin typeface="Gentona Book" pitchFamily="2" charset="77"/>
                <a:sym typeface="Avenir Next Regular"/>
              </a:endParaRPr>
            </a:p>
          </p:txBody>
        </p:sp>
        <p:sp>
          <p:nvSpPr>
            <p:cNvPr id="7" name="Rectangle 6">
              <a:extLst>
                <a:ext uri="{FF2B5EF4-FFF2-40B4-BE49-F238E27FC236}">
                  <a16:creationId xmlns:a16="http://schemas.microsoft.com/office/drawing/2014/main" id="{20FBAAE8-D704-7E82-80D0-B3A41D267810}"/>
                </a:ext>
              </a:extLst>
            </p:cNvPr>
            <p:cNvSpPr/>
            <p:nvPr/>
          </p:nvSpPr>
          <p:spPr>
            <a:xfrm>
              <a:off x="1367134"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8" name="Rectangle 7">
              <a:extLst>
                <a:ext uri="{FF2B5EF4-FFF2-40B4-BE49-F238E27FC236}">
                  <a16:creationId xmlns:a16="http://schemas.microsoft.com/office/drawing/2014/main" id="{EF43B60A-1FAB-0D5A-267A-2B28697BE9FF}"/>
                </a:ext>
              </a:extLst>
            </p:cNvPr>
            <p:cNvSpPr/>
            <p:nvPr/>
          </p:nvSpPr>
          <p:spPr>
            <a:xfrm>
              <a:off x="1367135" y="4715910"/>
              <a:ext cx="6502246" cy="420391"/>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3" name="TextBox 2">
              <a:extLst>
                <a:ext uri="{FF2B5EF4-FFF2-40B4-BE49-F238E27FC236}">
                  <a16:creationId xmlns:a16="http://schemas.microsoft.com/office/drawing/2014/main" id="{D4AA63E6-2C67-A2A5-16C2-6F152ACA9993}"/>
                </a:ext>
              </a:extLst>
            </p:cNvPr>
            <p:cNvSpPr txBox="1"/>
            <p:nvPr/>
          </p:nvSpPr>
          <p:spPr>
            <a:xfrm>
              <a:off x="1584572" y="9705227"/>
              <a:ext cx="6067367"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Information leaving your department,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through staff, into AI tools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you don't control.</a:t>
              </a:r>
            </a:p>
          </p:txBody>
        </p:sp>
      </p:grpSp>
      <p:sp>
        <p:nvSpPr>
          <p:cNvPr id="2" name="https://science.howstuffworks.com/nature/climate-weather/storms/spaghetti-models.htm">
            <a:extLst>
              <a:ext uri="{FF2B5EF4-FFF2-40B4-BE49-F238E27FC236}">
                <a16:creationId xmlns:a16="http://schemas.microsoft.com/office/drawing/2014/main" id="{E49FDC4A-7981-BC41-7843-FE475DCCF603}"/>
              </a:ext>
            </a:extLst>
          </p:cNvPr>
          <p:cNvSpPr txBox="1"/>
          <p:nvPr/>
        </p:nvSpPr>
        <p:spPr>
          <a:xfrm>
            <a:off x="1399985" y="13182908"/>
            <a:ext cx="11192166"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lang="en-US" dirty="0">
                <a:latin typeface="Gentona Light" pitchFamily="2" charset="77"/>
              </a:rPr>
              <a:t>https://</a:t>
            </a:r>
            <a:r>
              <a:rPr lang="en-US" dirty="0" err="1">
                <a:latin typeface="Gentona Light" pitchFamily="2" charset="77"/>
              </a:rPr>
              <a:t>www.forbes.com</a:t>
            </a:r>
            <a:r>
              <a:rPr lang="en-US" dirty="0">
                <a:latin typeface="Gentona Light" pitchFamily="2" charset="77"/>
              </a:rPr>
              <a:t>/sites/</a:t>
            </a:r>
            <a:r>
              <a:rPr lang="en-US" dirty="0" err="1">
                <a:latin typeface="Gentona Light" pitchFamily="2" charset="77"/>
              </a:rPr>
              <a:t>siladityaray</a:t>
            </a:r>
            <a:r>
              <a:rPr lang="en-US" dirty="0">
                <a:latin typeface="Gentona Light" pitchFamily="2" charset="77"/>
              </a:rPr>
              <a:t>/2023/05/02/samsung-bans-chatgpt-and-other-chatbots-for-employees-after-sensitive-code-leak/</a:t>
            </a:r>
            <a:endParaRPr dirty="0">
              <a:latin typeface="Gentona Light" pitchFamily="2" charset="77"/>
            </a:endParaRPr>
          </a:p>
        </p:txBody>
      </p:sp>
    </p:spTree>
    <p:extLst>
      <p:ext uri="{BB962C8B-B14F-4D97-AF65-F5344CB8AC3E}">
        <p14:creationId xmlns:p14="http://schemas.microsoft.com/office/powerpoint/2010/main" val="340356044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C2C10-83D1-CCCD-9741-27FBF4AF5197}"/>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904A049F-9C19-DEBC-CE92-4E100A615542}"/>
              </a:ext>
            </a:extLst>
          </p:cNvPr>
          <p:cNvSpPr txBox="1">
            <a:spLocks noGrp="1"/>
          </p:cNvSpPr>
          <p:nvPr>
            <p:ph type="body" idx="21"/>
          </p:nvPr>
        </p:nvSpPr>
        <p:spPr>
          <a:prstGeom prst="rect">
            <a:avLst/>
          </a:prstGeom>
        </p:spPr>
        <p:txBody>
          <a:bodyPr/>
          <a:lstStyle/>
          <a:p>
            <a:r>
              <a:rPr lang="en-US" dirty="0"/>
              <a:t>security</a:t>
            </a:r>
            <a:endParaRPr dirty="0"/>
          </a:p>
        </p:txBody>
      </p:sp>
      <p:sp>
        <p:nvSpPr>
          <p:cNvPr id="724" name="A probability distribution over sequences of tokens">
            <a:extLst>
              <a:ext uri="{FF2B5EF4-FFF2-40B4-BE49-F238E27FC236}">
                <a16:creationId xmlns:a16="http://schemas.microsoft.com/office/drawing/2014/main" id="{E023C1B3-C22C-2252-431F-14F1ED5F6F12}"/>
              </a:ext>
            </a:extLst>
          </p:cNvPr>
          <p:cNvSpPr txBox="1">
            <a:spLocks noGrp="1"/>
          </p:cNvSpPr>
          <p:nvPr>
            <p:ph type="title" idx="4294967295"/>
          </p:nvPr>
        </p:nvSpPr>
        <p:spPr>
          <a:xfrm>
            <a:off x="9340155" y="6290608"/>
            <a:ext cx="12933486"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Hallucinations</a:t>
            </a:r>
          </a:p>
        </p:txBody>
      </p:sp>
      <p:grpSp>
        <p:nvGrpSpPr>
          <p:cNvPr id="4" name="Group 3">
            <a:extLst>
              <a:ext uri="{FF2B5EF4-FFF2-40B4-BE49-F238E27FC236}">
                <a16:creationId xmlns:a16="http://schemas.microsoft.com/office/drawing/2014/main" id="{42A084DB-C925-D03C-B540-82A522CE366A}"/>
              </a:ext>
            </a:extLst>
          </p:cNvPr>
          <p:cNvGrpSpPr/>
          <p:nvPr/>
        </p:nvGrpSpPr>
        <p:grpSpPr>
          <a:xfrm>
            <a:off x="1371600" y="3364992"/>
            <a:ext cx="6502247" cy="7392963"/>
            <a:chOff x="1367134" y="4715910"/>
            <a:chExt cx="6502247" cy="7392963"/>
          </a:xfrm>
        </p:grpSpPr>
        <p:sp>
          <p:nvSpPr>
            <p:cNvPr id="5" name="TextBox 4">
              <a:extLst>
                <a:ext uri="{FF2B5EF4-FFF2-40B4-BE49-F238E27FC236}">
                  <a16:creationId xmlns:a16="http://schemas.microsoft.com/office/drawing/2014/main" id="{A6AB629C-34A1-40DF-01D9-0A07C6A31493}"/>
                </a:ext>
              </a:extLst>
            </p:cNvPr>
            <p:cNvSpPr txBox="1"/>
            <p:nvPr/>
          </p:nvSpPr>
          <p:spPr>
            <a:xfrm>
              <a:off x="1391415" y="4766969"/>
              <a:ext cx="6453690" cy="437042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solidFill>
                    <a:srgbClr val="D83C73"/>
                  </a:solidFill>
                  <a:latin typeface="Gentona Book" pitchFamily="2" charset="77"/>
                </a:rPr>
                <a:t>2</a:t>
              </a:r>
              <a:endParaRPr kumimoji="0" lang="en-US" sz="4800" u="none" strike="noStrike" cap="none" spc="0" normalizeH="0" baseline="0" dirty="0">
                <a:ln>
                  <a:noFill/>
                </a:ln>
                <a:solidFill>
                  <a:srgbClr val="D83C73"/>
                </a:solidFill>
                <a:effectLst/>
                <a:uFillTx/>
                <a:latin typeface="Gentona Book" pitchFamily="2" charset="77"/>
                <a:sym typeface="Avenir Next Regular"/>
              </a:endParaRPr>
            </a:p>
            <a:p>
              <a:pPr marL="0" marR="0" indent="0" algn="ctr" defTabSz="825500" rtl="0" fontAlgn="auto" latinLnBrk="0" hangingPunct="0">
                <a:lnSpc>
                  <a:spcPct val="100000"/>
                </a:lnSpc>
                <a:spcBef>
                  <a:spcPts val="0"/>
                </a:spcBef>
                <a:spcAft>
                  <a:spcPts val="0"/>
                </a:spcAft>
                <a:buClrTx/>
                <a:buSzTx/>
                <a:buFontTx/>
                <a:buNone/>
                <a:tabLst/>
              </a:pPr>
              <a:endParaRPr lang="en-US" sz="4800"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What comes back in.</a:t>
              </a:r>
              <a:endParaRPr kumimoji="0" lang="en-US" sz="4800" u="none" strike="noStrike" cap="none" spc="0" normalizeH="0" baseline="0" dirty="0">
                <a:ln>
                  <a:noFill/>
                </a:ln>
                <a:solidFill>
                  <a:schemeClr val="tx1"/>
                </a:solidFill>
                <a:effectLst/>
                <a:uFillTx/>
                <a:latin typeface="Gentona Book" pitchFamily="2" charset="77"/>
                <a:sym typeface="Avenir Next Regular"/>
              </a:endParaRPr>
            </a:p>
          </p:txBody>
        </p:sp>
        <p:sp>
          <p:nvSpPr>
            <p:cNvPr id="9" name="Rectangle 8">
              <a:extLst>
                <a:ext uri="{FF2B5EF4-FFF2-40B4-BE49-F238E27FC236}">
                  <a16:creationId xmlns:a16="http://schemas.microsoft.com/office/drawing/2014/main" id="{5C2005C1-FDE9-890F-6AA6-58181B2A958F}"/>
                </a:ext>
              </a:extLst>
            </p:cNvPr>
            <p:cNvSpPr/>
            <p:nvPr/>
          </p:nvSpPr>
          <p:spPr>
            <a:xfrm>
              <a:off x="1367134"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0" name="Rectangle 9">
              <a:extLst>
                <a:ext uri="{FF2B5EF4-FFF2-40B4-BE49-F238E27FC236}">
                  <a16:creationId xmlns:a16="http://schemas.microsoft.com/office/drawing/2014/main" id="{50570542-7B35-A829-5C0B-1821D6F3FF89}"/>
                </a:ext>
              </a:extLst>
            </p:cNvPr>
            <p:cNvSpPr/>
            <p:nvPr/>
          </p:nvSpPr>
          <p:spPr>
            <a:xfrm>
              <a:off x="1367135" y="4715910"/>
              <a:ext cx="6502246" cy="420391"/>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1" name="TextBox 10">
              <a:extLst>
                <a:ext uri="{FF2B5EF4-FFF2-40B4-BE49-F238E27FC236}">
                  <a16:creationId xmlns:a16="http://schemas.microsoft.com/office/drawing/2014/main" id="{F6194ADB-323F-B53C-B339-B8527A42D888}"/>
                </a:ext>
              </a:extLst>
            </p:cNvPr>
            <p:cNvSpPr txBox="1"/>
            <p:nvPr/>
          </p:nvSpPr>
          <p:spPr>
            <a:xfrm>
              <a:off x="1550910" y="9654168"/>
              <a:ext cx="6134693"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Information returning that looks right,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sounds authoritative,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but may not be true.</a:t>
              </a:r>
            </a:p>
          </p:txBody>
        </p:sp>
      </p:grpSp>
    </p:spTree>
    <p:extLst>
      <p:ext uri="{BB962C8B-B14F-4D97-AF65-F5344CB8AC3E}">
        <p14:creationId xmlns:p14="http://schemas.microsoft.com/office/powerpoint/2010/main" val="173498418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460E2-CAEA-D4C5-F414-FA70D68762E2}"/>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4C5E15AC-3ED8-A582-F8E8-2B8390A8FE2F}"/>
              </a:ext>
            </a:extLst>
          </p:cNvPr>
          <p:cNvSpPr txBox="1">
            <a:spLocks noGrp="1"/>
          </p:cNvSpPr>
          <p:nvPr>
            <p:ph type="body" idx="21"/>
          </p:nvPr>
        </p:nvSpPr>
        <p:spPr>
          <a:prstGeom prst="rect">
            <a:avLst/>
          </a:prstGeom>
        </p:spPr>
        <p:txBody>
          <a:bodyPr/>
          <a:lstStyle/>
          <a:p>
            <a:r>
              <a:rPr lang="en-US" dirty="0"/>
              <a:t>security</a:t>
            </a:r>
            <a:endParaRPr dirty="0"/>
          </a:p>
        </p:txBody>
      </p:sp>
      <p:sp>
        <p:nvSpPr>
          <p:cNvPr id="724" name="A probability distribution over sequences of tokens">
            <a:extLst>
              <a:ext uri="{FF2B5EF4-FFF2-40B4-BE49-F238E27FC236}">
                <a16:creationId xmlns:a16="http://schemas.microsoft.com/office/drawing/2014/main" id="{4054CF7E-B7DC-6222-4CAE-AA4710A79342}"/>
              </a:ext>
            </a:extLst>
          </p:cNvPr>
          <p:cNvSpPr txBox="1">
            <a:spLocks noGrp="1"/>
          </p:cNvSpPr>
          <p:nvPr>
            <p:ph type="title" idx="4294967295"/>
          </p:nvPr>
        </p:nvSpPr>
        <p:spPr>
          <a:xfrm>
            <a:off x="9340155" y="6290608"/>
            <a:ext cx="12933486"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The case file example</a:t>
            </a:r>
          </a:p>
        </p:txBody>
      </p:sp>
      <p:grpSp>
        <p:nvGrpSpPr>
          <p:cNvPr id="4" name="Group 3">
            <a:extLst>
              <a:ext uri="{FF2B5EF4-FFF2-40B4-BE49-F238E27FC236}">
                <a16:creationId xmlns:a16="http://schemas.microsoft.com/office/drawing/2014/main" id="{B3276774-FA1D-5448-AEA3-FD9E8B67B5A4}"/>
              </a:ext>
            </a:extLst>
          </p:cNvPr>
          <p:cNvGrpSpPr/>
          <p:nvPr/>
        </p:nvGrpSpPr>
        <p:grpSpPr>
          <a:xfrm>
            <a:off x="1371600" y="3364992"/>
            <a:ext cx="6502247" cy="7392963"/>
            <a:chOff x="1367134" y="4715910"/>
            <a:chExt cx="6502247" cy="7392963"/>
          </a:xfrm>
        </p:grpSpPr>
        <p:sp>
          <p:nvSpPr>
            <p:cNvPr id="5" name="TextBox 4">
              <a:extLst>
                <a:ext uri="{FF2B5EF4-FFF2-40B4-BE49-F238E27FC236}">
                  <a16:creationId xmlns:a16="http://schemas.microsoft.com/office/drawing/2014/main" id="{F1821629-0BA8-D949-13BB-75587B37785A}"/>
                </a:ext>
              </a:extLst>
            </p:cNvPr>
            <p:cNvSpPr txBox="1"/>
            <p:nvPr/>
          </p:nvSpPr>
          <p:spPr>
            <a:xfrm>
              <a:off x="1391415" y="4766969"/>
              <a:ext cx="6453690" cy="437042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solidFill>
                    <a:srgbClr val="D83C73"/>
                  </a:solidFill>
                  <a:latin typeface="Gentona Book" pitchFamily="2" charset="77"/>
                </a:rPr>
                <a:t>2</a:t>
              </a:r>
              <a:endParaRPr kumimoji="0" lang="en-US" sz="4800" u="none" strike="noStrike" cap="none" spc="0" normalizeH="0" baseline="0" dirty="0">
                <a:ln>
                  <a:noFill/>
                </a:ln>
                <a:solidFill>
                  <a:srgbClr val="D83C73"/>
                </a:solidFill>
                <a:effectLst/>
                <a:uFillTx/>
                <a:latin typeface="Gentona Book" pitchFamily="2" charset="77"/>
                <a:sym typeface="Avenir Next Regular"/>
              </a:endParaRPr>
            </a:p>
            <a:p>
              <a:pPr marL="0" marR="0" indent="0" algn="ctr" defTabSz="825500" rtl="0" fontAlgn="auto" latinLnBrk="0" hangingPunct="0">
                <a:lnSpc>
                  <a:spcPct val="100000"/>
                </a:lnSpc>
                <a:spcBef>
                  <a:spcPts val="0"/>
                </a:spcBef>
                <a:spcAft>
                  <a:spcPts val="0"/>
                </a:spcAft>
                <a:buClrTx/>
                <a:buSzTx/>
                <a:buFontTx/>
                <a:buNone/>
                <a:tabLst/>
              </a:pPr>
              <a:endParaRPr lang="en-US" sz="4800"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What comes back in.</a:t>
              </a:r>
              <a:endParaRPr kumimoji="0" lang="en-US" sz="4800" u="none" strike="noStrike" cap="none" spc="0" normalizeH="0" baseline="0" dirty="0">
                <a:ln>
                  <a:noFill/>
                </a:ln>
                <a:solidFill>
                  <a:schemeClr val="tx1"/>
                </a:solidFill>
                <a:effectLst/>
                <a:uFillTx/>
                <a:latin typeface="Gentona Book" pitchFamily="2" charset="77"/>
                <a:sym typeface="Avenir Next Regular"/>
              </a:endParaRPr>
            </a:p>
          </p:txBody>
        </p:sp>
        <p:sp>
          <p:nvSpPr>
            <p:cNvPr id="9" name="Rectangle 8">
              <a:extLst>
                <a:ext uri="{FF2B5EF4-FFF2-40B4-BE49-F238E27FC236}">
                  <a16:creationId xmlns:a16="http://schemas.microsoft.com/office/drawing/2014/main" id="{F87939C5-1F76-ED7F-DF6B-CE657B1F8200}"/>
                </a:ext>
              </a:extLst>
            </p:cNvPr>
            <p:cNvSpPr/>
            <p:nvPr/>
          </p:nvSpPr>
          <p:spPr>
            <a:xfrm>
              <a:off x="1367134"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0" name="Rectangle 9">
              <a:extLst>
                <a:ext uri="{FF2B5EF4-FFF2-40B4-BE49-F238E27FC236}">
                  <a16:creationId xmlns:a16="http://schemas.microsoft.com/office/drawing/2014/main" id="{7F0EBEE3-6E44-03B2-5626-EE4FF4DCF137}"/>
                </a:ext>
              </a:extLst>
            </p:cNvPr>
            <p:cNvSpPr/>
            <p:nvPr/>
          </p:nvSpPr>
          <p:spPr>
            <a:xfrm>
              <a:off x="1367135" y="4715910"/>
              <a:ext cx="6502246" cy="420391"/>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1" name="TextBox 10">
              <a:extLst>
                <a:ext uri="{FF2B5EF4-FFF2-40B4-BE49-F238E27FC236}">
                  <a16:creationId xmlns:a16="http://schemas.microsoft.com/office/drawing/2014/main" id="{3BE59FDD-70F2-6421-802B-667412BF05D4}"/>
                </a:ext>
              </a:extLst>
            </p:cNvPr>
            <p:cNvSpPr txBox="1"/>
            <p:nvPr/>
          </p:nvSpPr>
          <p:spPr>
            <a:xfrm>
              <a:off x="1550910" y="9654168"/>
              <a:ext cx="6134693"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Information returning that looks right,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sounds authoritative,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but may not be true.</a:t>
              </a:r>
            </a:p>
          </p:txBody>
        </p:sp>
      </p:grpSp>
    </p:spTree>
    <p:extLst>
      <p:ext uri="{BB962C8B-B14F-4D97-AF65-F5344CB8AC3E}">
        <p14:creationId xmlns:p14="http://schemas.microsoft.com/office/powerpoint/2010/main" val="146331790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038FC-2D20-859C-0E3B-8695BE1E7094}"/>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503CB452-46C9-93CE-1024-841B17225843}"/>
              </a:ext>
            </a:extLst>
          </p:cNvPr>
          <p:cNvSpPr txBox="1">
            <a:spLocks noGrp="1"/>
          </p:cNvSpPr>
          <p:nvPr>
            <p:ph type="body" idx="21"/>
          </p:nvPr>
        </p:nvSpPr>
        <p:spPr>
          <a:prstGeom prst="rect">
            <a:avLst/>
          </a:prstGeom>
        </p:spPr>
        <p:txBody>
          <a:bodyPr/>
          <a:lstStyle/>
          <a:p>
            <a:r>
              <a:rPr lang="en-US" dirty="0"/>
              <a:t>security</a:t>
            </a:r>
            <a:endParaRPr dirty="0"/>
          </a:p>
        </p:txBody>
      </p:sp>
      <p:sp>
        <p:nvSpPr>
          <p:cNvPr id="724" name="A probability distribution over sequences of tokens">
            <a:extLst>
              <a:ext uri="{FF2B5EF4-FFF2-40B4-BE49-F238E27FC236}">
                <a16:creationId xmlns:a16="http://schemas.microsoft.com/office/drawing/2014/main" id="{5CA600F1-42E0-FA37-12EF-40B9550A8156}"/>
              </a:ext>
            </a:extLst>
          </p:cNvPr>
          <p:cNvSpPr txBox="1">
            <a:spLocks noGrp="1"/>
          </p:cNvSpPr>
          <p:nvPr>
            <p:ph type="title" idx="4294967295"/>
          </p:nvPr>
        </p:nvSpPr>
        <p:spPr>
          <a:xfrm>
            <a:off x="9340155" y="6290608"/>
            <a:ext cx="12933486"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NYC </a:t>
            </a:r>
            <a:r>
              <a:rPr lang="en-US" sz="7000" b="0" dirty="0" err="1">
                <a:latin typeface="Gentona Book" pitchFamily="2" charset="77"/>
              </a:rPr>
              <a:t>MyCity</a:t>
            </a:r>
            <a:endParaRPr lang="en-US" sz="7000" b="0" dirty="0">
              <a:latin typeface="Gentona Book" pitchFamily="2" charset="77"/>
            </a:endParaRPr>
          </a:p>
        </p:txBody>
      </p:sp>
      <p:grpSp>
        <p:nvGrpSpPr>
          <p:cNvPr id="4" name="Group 3">
            <a:extLst>
              <a:ext uri="{FF2B5EF4-FFF2-40B4-BE49-F238E27FC236}">
                <a16:creationId xmlns:a16="http://schemas.microsoft.com/office/drawing/2014/main" id="{C7C0A474-2792-3723-80C0-042A9129DB55}"/>
              </a:ext>
            </a:extLst>
          </p:cNvPr>
          <p:cNvGrpSpPr/>
          <p:nvPr/>
        </p:nvGrpSpPr>
        <p:grpSpPr>
          <a:xfrm>
            <a:off x="1371600" y="3364992"/>
            <a:ext cx="6502247" cy="7392963"/>
            <a:chOff x="1367134" y="4715910"/>
            <a:chExt cx="6502247" cy="7392963"/>
          </a:xfrm>
        </p:grpSpPr>
        <p:sp>
          <p:nvSpPr>
            <p:cNvPr id="5" name="TextBox 4">
              <a:extLst>
                <a:ext uri="{FF2B5EF4-FFF2-40B4-BE49-F238E27FC236}">
                  <a16:creationId xmlns:a16="http://schemas.microsoft.com/office/drawing/2014/main" id="{5A9C568F-B594-11D7-D9BE-2E0811A65B57}"/>
                </a:ext>
              </a:extLst>
            </p:cNvPr>
            <p:cNvSpPr txBox="1"/>
            <p:nvPr/>
          </p:nvSpPr>
          <p:spPr>
            <a:xfrm>
              <a:off x="1391415" y="4766969"/>
              <a:ext cx="6453690" cy="437042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solidFill>
                    <a:srgbClr val="D83C73"/>
                  </a:solidFill>
                  <a:latin typeface="Gentona Book" pitchFamily="2" charset="77"/>
                </a:rPr>
                <a:t>2</a:t>
              </a:r>
              <a:endParaRPr kumimoji="0" lang="en-US" sz="4800" u="none" strike="noStrike" cap="none" spc="0" normalizeH="0" baseline="0" dirty="0">
                <a:ln>
                  <a:noFill/>
                </a:ln>
                <a:solidFill>
                  <a:srgbClr val="D83C73"/>
                </a:solidFill>
                <a:effectLst/>
                <a:uFillTx/>
                <a:latin typeface="Gentona Book" pitchFamily="2" charset="77"/>
                <a:sym typeface="Avenir Next Regular"/>
              </a:endParaRPr>
            </a:p>
            <a:p>
              <a:pPr marL="0" marR="0" indent="0" algn="ctr" defTabSz="825500" rtl="0" fontAlgn="auto" latinLnBrk="0" hangingPunct="0">
                <a:lnSpc>
                  <a:spcPct val="100000"/>
                </a:lnSpc>
                <a:spcBef>
                  <a:spcPts val="0"/>
                </a:spcBef>
                <a:spcAft>
                  <a:spcPts val="0"/>
                </a:spcAft>
                <a:buClrTx/>
                <a:buSzTx/>
                <a:buFontTx/>
                <a:buNone/>
                <a:tabLst/>
              </a:pPr>
              <a:endParaRPr lang="en-US" sz="4800"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What comes back in.</a:t>
              </a:r>
              <a:endParaRPr kumimoji="0" lang="en-US" sz="4800" u="none" strike="noStrike" cap="none" spc="0" normalizeH="0" baseline="0" dirty="0">
                <a:ln>
                  <a:noFill/>
                </a:ln>
                <a:solidFill>
                  <a:schemeClr val="tx1"/>
                </a:solidFill>
                <a:effectLst/>
                <a:uFillTx/>
                <a:latin typeface="Gentona Book" pitchFamily="2" charset="77"/>
                <a:sym typeface="Avenir Next Regular"/>
              </a:endParaRPr>
            </a:p>
          </p:txBody>
        </p:sp>
        <p:sp>
          <p:nvSpPr>
            <p:cNvPr id="9" name="Rectangle 8">
              <a:extLst>
                <a:ext uri="{FF2B5EF4-FFF2-40B4-BE49-F238E27FC236}">
                  <a16:creationId xmlns:a16="http://schemas.microsoft.com/office/drawing/2014/main" id="{FCFCCE4F-9C44-AB63-37A1-1B772B847411}"/>
                </a:ext>
              </a:extLst>
            </p:cNvPr>
            <p:cNvSpPr/>
            <p:nvPr/>
          </p:nvSpPr>
          <p:spPr>
            <a:xfrm>
              <a:off x="1367134"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0" name="Rectangle 9">
              <a:extLst>
                <a:ext uri="{FF2B5EF4-FFF2-40B4-BE49-F238E27FC236}">
                  <a16:creationId xmlns:a16="http://schemas.microsoft.com/office/drawing/2014/main" id="{2652117E-A276-C300-87C5-FAFEBD8CA263}"/>
                </a:ext>
              </a:extLst>
            </p:cNvPr>
            <p:cNvSpPr/>
            <p:nvPr/>
          </p:nvSpPr>
          <p:spPr>
            <a:xfrm>
              <a:off x="1367135" y="4715910"/>
              <a:ext cx="6502246" cy="420391"/>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1" name="TextBox 10">
              <a:extLst>
                <a:ext uri="{FF2B5EF4-FFF2-40B4-BE49-F238E27FC236}">
                  <a16:creationId xmlns:a16="http://schemas.microsoft.com/office/drawing/2014/main" id="{B4165E8F-A301-9985-240B-D9AAF917175C}"/>
                </a:ext>
              </a:extLst>
            </p:cNvPr>
            <p:cNvSpPr txBox="1"/>
            <p:nvPr/>
          </p:nvSpPr>
          <p:spPr>
            <a:xfrm>
              <a:off x="1550910" y="9654168"/>
              <a:ext cx="6134693"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Information returning that looks right,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sounds authoritative,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but may not be true.</a:t>
              </a:r>
            </a:p>
          </p:txBody>
        </p:sp>
      </p:grpSp>
      <p:sp>
        <p:nvSpPr>
          <p:cNvPr id="2" name="https://science.howstuffworks.com/nature/climate-weather/storms/spaghetti-models.htm">
            <a:extLst>
              <a:ext uri="{FF2B5EF4-FFF2-40B4-BE49-F238E27FC236}">
                <a16:creationId xmlns:a16="http://schemas.microsoft.com/office/drawing/2014/main" id="{3C4E5B52-BC87-3909-EF7D-7FD3555E4895}"/>
              </a:ext>
            </a:extLst>
          </p:cNvPr>
          <p:cNvSpPr txBox="1"/>
          <p:nvPr/>
        </p:nvSpPr>
        <p:spPr>
          <a:xfrm>
            <a:off x="1399985" y="13182908"/>
            <a:ext cx="8527976"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lang="en-US" dirty="0">
                <a:latin typeface="Gentona Light" pitchFamily="2" charset="77"/>
              </a:rPr>
              <a:t>https://</a:t>
            </a:r>
            <a:r>
              <a:rPr lang="en-US" dirty="0" err="1">
                <a:latin typeface="Gentona Light" pitchFamily="2" charset="77"/>
              </a:rPr>
              <a:t>themarkup.org</a:t>
            </a:r>
            <a:r>
              <a:rPr lang="en-US" dirty="0">
                <a:latin typeface="Gentona Light" pitchFamily="2" charset="77"/>
              </a:rPr>
              <a:t>/artificial-intelligence/2024/03/29/</a:t>
            </a:r>
            <a:r>
              <a:rPr lang="en-US" dirty="0" err="1">
                <a:latin typeface="Gentona Light" pitchFamily="2" charset="77"/>
              </a:rPr>
              <a:t>nycs</a:t>
            </a:r>
            <a:r>
              <a:rPr lang="en-US" dirty="0">
                <a:latin typeface="Gentona Light" pitchFamily="2" charset="77"/>
              </a:rPr>
              <a:t>-ai-chatbot-tells-businesses-to-break-the-law</a:t>
            </a:r>
            <a:endParaRPr dirty="0">
              <a:latin typeface="Gentona Light" pitchFamily="2" charset="77"/>
            </a:endParaRPr>
          </a:p>
        </p:txBody>
      </p:sp>
    </p:spTree>
    <p:extLst>
      <p:ext uri="{BB962C8B-B14F-4D97-AF65-F5344CB8AC3E}">
        <p14:creationId xmlns:p14="http://schemas.microsoft.com/office/powerpoint/2010/main" val="352240949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6DF9C-89D7-9276-FCAC-33F0AA7D27A6}"/>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7F353FF8-47DE-3BBE-85EF-27A8BF8F597F}"/>
              </a:ext>
            </a:extLst>
          </p:cNvPr>
          <p:cNvSpPr txBox="1">
            <a:spLocks noGrp="1"/>
          </p:cNvSpPr>
          <p:nvPr>
            <p:ph type="body" idx="21"/>
          </p:nvPr>
        </p:nvSpPr>
        <p:spPr>
          <a:prstGeom prst="rect">
            <a:avLst/>
          </a:prstGeom>
        </p:spPr>
        <p:txBody>
          <a:bodyPr/>
          <a:lstStyle/>
          <a:p>
            <a:r>
              <a:rPr lang="en-US" dirty="0"/>
              <a:t>security</a:t>
            </a:r>
            <a:endParaRPr dirty="0"/>
          </a:p>
        </p:txBody>
      </p:sp>
      <p:sp>
        <p:nvSpPr>
          <p:cNvPr id="724" name="A probability distribution over sequences of tokens">
            <a:extLst>
              <a:ext uri="{FF2B5EF4-FFF2-40B4-BE49-F238E27FC236}">
                <a16:creationId xmlns:a16="http://schemas.microsoft.com/office/drawing/2014/main" id="{1FD15655-AE2C-7841-CD5A-022F6C24DA69}"/>
              </a:ext>
            </a:extLst>
          </p:cNvPr>
          <p:cNvSpPr txBox="1">
            <a:spLocks noGrp="1"/>
          </p:cNvSpPr>
          <p:nvPr>
            <p:ph type="title" idx="4294967295"/>
          </p:nvPr>
        </p:nvSpPr>
        <p:spPr>
          <a:xfrm>
            <a:off x="9340155" y="6290608"/>
            <a:ext cx="12933486"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Zoom</a:t>
            </a:r>
          </a:p>
        </p:txBody>
      </p:sp>
      <p:sp>
        <p:nvSpPr>
          <p:cNvPr id="2" name="https://science.howstuffworks.com/nature/climate-weather/storms/spaghetti-models.htm">
            <a:extLst>
              <a:ext uri="{FF2B5EF4-FFF2-40B4-BE49-F238E27FC236}">
                <a16:creationId xmlns:a16="http://schemas.microsoft.com/office/drawing/2014/main" id="{2B8D2C30-473E-05F1-30FD-E3E41EAEE999}"/>
              </a:ext>
            </a:extLst>
          </p:cNvPr>
          <p:cNvSpPr txBox="1"/>
          <p:nvPr/>
        </p:nvSpPr>
        <p:spPr>
          <a:xfrm>
            <a:off x="1399985" y="13182908"/>
            <a:ext cx="6785512"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400"/>
            </a:lvl1pPr>
          </a:lstStyle>
          <a:p>
            <a:r>
              <a:rPr lang="en-US" dirty="0">
                <a:latin typeface="Gentona Light" pitchFamily="2" charset="77"/>
              </a:rPr>
              <a:t>https://</a:t>
            </a:r>
            <a:r>
              <a:rPr lang="en-US" dirty="0" err="1">
                <a:latin typeface="Gentona Light" pitchFamily="2" charset="77"/>
              </a:rPr>
              <a:t>techcrunch.com</a:t>
            </a:r>
            <a:r>
              <a:rPr lang="en-US" dirty="0">
                <a:latin typeface="Gentona Light" pitchFamily="2" charset="77"/>
              </a:rPr>
              <a:t>/2023/08/08/zoom-data-mining-for-ai-terms-</a:t>
            </a:r>
            <a:r>
              <a:rPr lang="en-US" dirty="0" err="1">
                <a:latin typeface="Gentona Light" pitchFamily="2" charset="77"/>
              </a:rPr>
              <a:t>gdpr</a:t>
            </a:r>
            <a:r>
              <a:rPr lang="en-US" dirty="0">
                <a:latin typeface="Gentona Light" pitchFamily="2" charset="77"/>
              </a:rPr>
              <a:t>-</a:t>
            </a:r>
            <a:r>
              <a:rPr lang="en-US" dirty="0" err="1">
                <a:latin typeface="Gentona Light" pitchFamily="2" charset="77"/>
              </a:rPr>
              <a:t>eprivacy</a:t>
            </a:r>
            <a:r>
              <a:rPr lang="en-US" dirty="0">
                <a:latin typeface="Gentona Light" pitchFamily="2" charset="77"/>
              </a:rPr>
              <a:t>/</a:t>
            </a:r>
            <a:endParaRPr dirty="0">
              <a:latin typeface="Gentona Light" pitchFamily="2" charset="77"/>
            </a:endParaRPr>
          </a:p>
        </p:txBody>
      </p:sp>
      <p:grpSp>
        <p:nvGrpSpPr>
          <p:cNvPr id="3" name="Group 2">
            <a:extLst>
              <a:ext uri="{FF2B5EF4-FFF2-40B4-BE49-F238E27FC236}">
                <a16:creationId xmlns:a16="http://schemas.microsoft.com/office/drawing/2014/main" id="{5E1407D4-9B73-9A6D-823D-CB1A27663475}"/>
              </a:ext>
            </a:extLst>
          </p:cNvPr>
          <p:cNvGrpSpPr/>
          <p:nvPr/>
        </p:nvGrpSpPr>
        <p:grpSpPr>
          <a:xfrm>
            <a:off x="1367135" y="3364992"/>
            <a:ext cx="6502247" cy="7392963"/>
            <a:chOff x="1367134" y="4715910"/>
            <a:chExt cx="6502247" cy="7392963"/>
          </a:xfrm>
        </p:grpSpPr>
        <p:sp>
          <p:nvSpPr>
            <p:cNvPr id="6" name="TextBox 5">
              <a:extLst>
                <a:ext uri="{FF2B5EF4-FFF2-40B4-BE49-F238E27FC236}">
                  <a16:creationId xmlns:a16="http://schemas.microsoft.com/office/drawing/2014/main" id="{78899CBA-48B4-3E37-2BF9-18BC4D2BF61F}"/>
                </a:ext>
              </a:extLst>
            </p:cNvPr>
            <p:cNvSpPr txBox="1"/>
            <p:nvPr/>
          </p:nvSpPr>
          <p:spPr>
            <a:xfrm>
              <a:off x="1469168" y="4766969"/>
              <a:ext cx="6298198" cy="437042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solidFill>
                    <a:srgbClr val="D83C73"/>
                  </a:solidFill>
                  <a:latin typeface="Gentona Book" pitchFamily="2" charset="77"/>
                </a:rPr>
                <a:t>3</a:t>
              </a:r>
              <a:endParaRPr lang="en-US" sz="4800"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The one you </a:t>
              </a: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didn’t know existed.</a:t>
              </a:r>
              <a:endParaRPr kumimoji="0" lang="en-US" sz="4800" u="none" strike="noStrike" cap="none" spc="0" normalizeH="0" baseline="0" dirty="0">
                <a:ln>
                  <a:noFill/>
                </a:ln>
                <a:solidFill>
                  <a:schemeClr val="tx1"/>
                </a:solidFill>
                <a:effectLst/>
                <a:uFillTx/>
                <a:latin typeface="Gentona Book" pitchFamily="2" charset="77"/>
                <a:sym typeface="Avenir Next Regular"/>
              </a:endParaRPr>
            </a:p>
          </p:txBody>
        </p:sp>
        <p:sp>
          <p:nvSpPr>
            <p:cNvPr id="7" name="Rectangle 6">
              <a:extLst>
                <a:ext uri="{FF2B5EF4-FFF2-40B4-BE49-F238E27FC236}">
                  <a16:creationId xmlns:a16="http://schemas.microsoft.com/office/drawing/2014/main" id="{D044772D-3E35-8F79-A360-86349A16993F}"/>
                </a:ext>
              </a:extLst>
            </p:cNvPr>
            <p:cNvSpPr/>
            <p:nvPr/>
          </p:nvSpPr>
          <p:spPr>
            <a:xfrm>
              <a:off x="1367134"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8" name="Rectangle 7">
              <a:extLst>
                <a:ext uri="{FF2B5EF4-FFF2-40B4-BE49-F238E27FC236}">
                  <a16:creationId xmlns:a16="http://schemas.microsoft.com/office/drawing/2014/main" id="{86164631-F88E-8433-A664-79017E4BFB83}"/>
                </a:ext>
              </a:extLst>
            </p:cNvPr>
            <p:cNvSpPr/>
            <p:nvPr/>
          </p:nvSpPr>
          <p:spPr>
            <a:xfrm>
              <a:off x="1367135" y="4715910"/>
              <a:ext cx="6502246" cy="420391"/>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2" name="TextBox 11">
              <a:extLst>
                <a:ext uri="{FF2B5EF4-FFF2-40B4-BE49-F238E27FC236}">
                  <a16:creationId xmlns:a16="http://schemas.microsoft.com/office/drawing/2014/main" id="{CC4B4CCD-1C19-642A-6BDB-76733C013D2D}"/>
                </a:ext>
              </a:extLst>
            </p:cNvPr>
            <p:cNvSpPr txBox="1"/>
            <p:nvPr/>
          </p:nvSpPr>
          <p:spPr>
            <a:xfrm>
              <a:off x="2325961" y="9654168"/>
              <a:ext cx="4584588"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AI your vendors added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to software you already use,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without telling you.</a:t>
              </a:r>
            </a:p>
          </p:txBody>
        </p:sp>
      </p:grpSp>
    </p:spTree>
    <p:extLst>
      <p:ext uri="{BB962C8B-B14F-4D97-AF65-F5344CB8AC3E}">
        <p14:creationId xmlns:p14="http://schemas.microsoft.com/office/powerpoint/2010/main" val="342371937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6C8B13-4260-01FB-3F72-16CC3BB52B15}"/>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4999AF6F-366C-9754-4377-3F18C8641A35}"/>
              </a:ext>
            </a:extLst>
          </p:cNvPr>
          <p:cNvSpPr txBox="1">
            <a:spLocks noGrp="1"/>
          </p:cNvSpPr>
          <p:nvPr>
            <p:ph type="body" idx="21"/>
          </p:nvPr>
        </p:nvSpPr>
        <p:spPr>
          <a:prstGeom prst="rect">
            <a:avLst/>
          </a:prstGeom>
        </p:spPr>
        <p:txBody>
          <a:bodyPr/>
          <a:lstStyle/>
          <a:p>
            <a:r>
              <a:rPr lang="en-US" dirty="0"/>
              <a:t>security</a:t>
            </a:r>
            <a:endParaRPr dirty="0"/>
          </a:p>
        </p:txBody>
      </p:sp>
      <p:sp>
        <p:nvSpPr>
          <p:cNvPr id="724" name="A probability distribution over sequences of tokens">
            <a:extLst>
              <a:ext uri="{FF2B5EF4-FFF2-40B4-BE49-F238E27FC236}">
                <a16:creationId xmlns:a16="http://schemas.microsoft.com/office/drawing/2014/main" id="{91A66A67-0386-A1B4-020D-58676B2705B9}"/>
              </a:ext>
            </a:extLst>
          </p:cNvPr>
          <p:cNvSpPr txBox="1">
            <a:spLocks noGrp="1"/>
          </p:cNvSpPr>
          <p:nvPr>
            <p:ph type="title" idx="4294967295"/>
          </p:nvPr>
        </p:nvSpPr>
        <p:spPr>
          <a:xfrm>
            <a:off x="9340155" y="4129300"/>
            <a:ext cx="12933486"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5600" b="0" dirty="0">
                <a:latin typeface="Gentona Book" pitchFamily="2" charset="77"/>
              </a:rPr>
              <a:t>Four questions for every vendor contract:</a:t>
            </a:r>
          </a:p>
        </p:txBody>
      </p:sp>
      <p:grpSp>
        <p:nvGrpSpPr>
          <p:cNvPr id="3" name="Group 2">
            <a:extLst>
              <a:ext uri="{FF2B5EF4-FFF2-40B4-BE49-F238E27FC236}">
                <a16:creationId xmlns:a16="http://schemas.microsoft.com/office/drawing/2014/main" id="{89444222-C323-BEC2-28BA-6D227D174D14}"/>
              </a:ext>
            </a:extLst>
          </p:cNvPr>
          <p:cNvGrpSpPr/>
          <p:nvPr/>
        </p:nvGrpSpPr>
        <p:grpSpPr>
          <a:xfrm>
            <a:off x="1367135" y="3364992"/>
            <a:ext cx="6502247" cy="7392963"/>
            <a:chOff x="1367134" y="4715910"/>
            <a:chExt cx="6502247" cy="7392963"/>
          </a:xfrm>
        </p:grpSpPr>
        <p:sp>
          <p:nvSpPr>
            <p:cNvPr id="6" name="TextBox 5">
              <a:extLst>
                <a:ext uri="{FF2B5EF4-FFF2-40B4-BE49-F238E27FC236}">
                  <a16:creationId xmlns:a16="http://schemas.microsoft.com/office/drawing/2014/main" id="{B76210E2-686E-0620-2CAB-60AC040C5039}"/>
                </a:ext>
              </a:extLst>
            </p:cNvPr>
            <p:cNvSpPr txBox="1"/>
            <p:nvPr/>
          </p:nvSpPr>
          <p:spPr>
            <a:xfrm>
              <a:off x="1469168" y="4766969"/>
              <a:ext cx="6298198" cy="437042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800" b="1" dirty="0">
                  <a:solidFill>
                    <a:srgbClr val="D83C73"/>
                  </a:solidFill>
                  <a:latin typeface="Gentona Book" pitchFamily="2" charset="77"/>
                </a:rPr>
                <a:t>3</a:t>
              </a:r>
              <a:endParaRPr lang="en-US" sz="4800"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The one you </a:t>
              </a:r>
            </a:p>
            <a:p>
              <a:pPr marL="0" marR="0" indent="0" algn="ctr" defTabSz="825500" rtl="0" fontAlgn="auto" latinLnBrk="0" hangingPunct="0">
                <a:lnSpc>
                  <a:spcPct val="100000"/>
                </a:lnSpc>
                <a:spcBef>
                  <a:spcPts val="0"/>
                </a:spcBef>
                <a:spcAft>
                  <a:spcPts val="0"/>
                </a:spcAft>
                <a:buClrTx/>
                <a:buSzTx/>
                <a:buFontTx/>
                <a:buNone/>
                <a:tabLst/>
              </a:pPr>
              <a:r>
                <a:rPr lang="en-US" sz="4800" dirty="0">
                  <a:solidFill>
                    <a:schemeClr val="tx1"/>
                  </a:solidFill>
                  <a:latin typeface="Gentona Book" pitchFamily="2" charset="77"/>
                </a:rPr>
                <a:t>didn’t know existed.</a:t>
              </a:r>
              <a:endParaRPr kumimoji="0" lang="en-US" sz="4800" u="none" strike="noStrike" cap="none" spc="0" normalizeH="0" baseline="0" dirty="0">
                <a:ln>
                  <a:noFill/>
                </a:ln>
                <a:solidFill>
                  <a:schemeClr val="tx1"/>
                </a:solidFill>
                <a:effectLst/>
                <a:uFillTx/>
                <a:latin typeface="Gentona Book" pitchFamily="2" charset="77"/>
                <a:sym typeface="Avenir Next Regular"/>
              </a:endParaRPr>
            </a:p>
          </p:txBody>
        </p:sp>
        <p:sp>
          <p:nvSpPr>
            <p:cNvPr id="7" name="Rectangle 6">
              <a:extLst>
                <a:ext uri="{FF2B5EF4-FFF2-40B4-BE49-F238E27FC236}">
                  <a16:creationId xmlns:a16="http://schemas.microsoft.com/office/drawing/2014/main" id="{FB13AD6C-01DD-B91F-FF5B-1CDF7FD12ED4}"/>
                </a:ext>
              </a:extLst>
            </p:cNvPr>
            <p:cNvSpPr/>
            <p:nvPr/>
          </p:nvSpPr>
          <p:spPr>
            <a:xfrm>
              <a:off x="1367134"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8" name="Rectangle 7">
              <a:extLst>
                <a:ext uri="{FF2B5EF4-FFF2-40B4-BE49-F238E27FC236}">
                  <a16:creationId xmlns:a16="http://schemas.microsoft.com/office/drawing/2014/main" id="{98CC0543-8879-F42B-3F69-AEB08A224779}"/>
                </a:ext>
              </a:extLst>
            </p:cNvPr>
            <p:cNvSpPr/>
            <p:nvPr/>
          </p:nvSpPr>
          <p:spPr>
            <a:xfrm>
              <a:off x="1367135" y="4715910"/>
              <a:ext cx="6502246" cy="420391"/>
            </a:xfrm>
            <a:prstGeom prst="rect">
              <a:avLst/>
            </a:prstGeom>
            <a:solidFill>
              <a:srgbClr val="FFA73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2" name="TextBox 11">
              <a:extLst>
                <a:ext uri="{FF2B5EF4-FFF2-40B4-BE49-F238E27FC236}">
                  <a16:creationId xmlns:a16="http://schemas.microsoft.com/office/drawing/2014/main" id="{A83CAC0E-000B-1BDE-D0F3-3E65D4B18C4A}"/>
                </a:ext>
              </a:extLst>
            </p:cNvPr>
            <p:cNvSpPr txBox="1"/>
            <p:nvPr/>
          </p:nvSpPr>
          <p:spPr>
            <a:xfrm>
              <a:off x="2325961" y="9654168"/>
              <a:ext cx="4584588"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AI your vendors added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to software you already use, </a:t>
              </a:r>
            </a:p>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rPr>
                <a:t>without telling you.</a:t>
              </a:r>
            </a:p>
          </p:txBody>
        </p:sp>
      </p:grpSp>
      <p:sp>
        <p:nvSpPr>
          <p:cNvPr id="4" name="TextBox 3">
            <a:extLst>
              <a:ext uri="{FF2B5EF4-FFF2-40B4-BE49-F238E27FC236}">
                <a16:creationId xmlns:a16="http://schemas.microsoft.com/office/drawing/2014/main" id="{2DFC5282-9610-473A-2873-242B3DB14C00}"/>
              </a:ext>
            </a:extLst>
          </p:cNvPr>
          <p:cNvSpPr txBox="1"/>
          <p:nvPr/>
        </p:nvSpPr>
        <p:spPr>
          <a:xfrm>
            <a:off x="9340155" y="5466747"/>
            <a:ext cx="8290731"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200000"/>
              </a:lnSpc>
              <a:spcBef>
                <a:spcPts val="0"/>
              </a:spcBef>
              <a:spcAft>
                <a:spcPts val="0"/>
              </a:spcAft>
              <a:buClrTx/>
              <a:buSzTx/>
              <a:buFontTx/>
              <a:buNone/>
              <a:tabLst/>
            </a:pPr>
            <a:r>
              <a:rPr kumimoji="0" lang="en-US" sz="3600" u="none" strike="noStrike" cap="none" spc="0" normalizeH="0" baseline="0" dirty="0">
                <a:ln>
                  <a:noFill/>
                </a:ln>
                <a:solidFill>
                  <a:srgbClr val="282828"/>
                </a:solidFill>
                <a:effectLst/>
                <a:uFillTx/>
                <a:latin typeface="Gentona Book" pitchFamily="2" charset="77"/>
                <a:sym typeface="Avenir Next Regular"/>
              </a:rPr>
              <a:t>Does this product use AI? </a:t>
            </a:r>
          </a:p>
          <a:p>
            <a:pPr marL="0" marR="0" indent="0" algn="l" defTabSz="825500" rtl="0" fontAlgn="auto" latinLnBrk="0" hangingPunct="0">
              <a:lnSpc>
                <a:spcPct val="200000"/>
              </a:lnSpc>
              <a:spcBef>
                <a:spcPts val="0"/>
              </a:spcBef>
              <a:spcAft>
                <a:spcPts val="0"/>
              </a:spcAft>
              <a:buClrTx/>
              <a:buSzTx/>
              <a:buFontTx/>
              <a:buNone/>
              <a:tabLst/>
            </a:pPr>
            <a:r>
              <a:rPr kumimoji="0" lang="en-US" sz="3600" u="none" strike="noStrike" cap="none" spc="0" normalizeH="0" baseline="0" dirty="0">
                <a:ln>
                  <a:noFill/>
                </a:ln>
                <a:solidFill>
                  <a:srgbClr val="282828"/>
                </a:solidFill>
                <a:effectLst/>
                <a:uFillTx/>
                <a:latin typeface="Gentona Book" pitchFamily="2" charset="77"/>
                <a:sym typeface="Avenir Next Regular"/>
              </a:rPr>
              <a:t>How?</a:t>
            </a:r>
          </a:p>
          <a:p>
            <a:pPr marL="0" marR="0" indent="0" algn="l" defTabSz="825500" rtl="0" fontAlgn="auto" latinLnBrk="0" hangingPunct="0">
              <a:lnSpc>
                <a:spcPct val="200000"/>
              </a:lnSpc>
              <a:spcBef>
                <a:spcPts val="0"/>
              </a:spcBef>
              <a:spcAft>
                <a:spcPts val="0"/>
              </a:spcAft>
              <a:buClrTx/>
              <a:buSzTx/>
              <a:buFontTx/>
              <a:buNone/>
              <a:tabLst/>
            </a:pPr>
            <a:r>
              <a:rPr kumimoji="0" lang="en-US" sz="3600" u="none" strike="noStrike" cap="none" spc="0" normalizeH="0" baseline="0" dirty="0">
                <a:ln>
                  <a:noFill/>
                </a:ln>
                <a:solidFill>
                  <a:srgbClr val="282828"/>
                </a:solidFill>
                <a:effectLst/>
                <a:uFillTx/>
                <a:latin typeface="Gentona Book" pitchFamily="2" charset="77"/>
                <a:sym typeface="Avenir Next Regular"/>
              </a:rPr>
              <a:t>What data does it send to the AI system?</a:t>
            </a:r>
          </a:p>
          <a:p>
            <a:pPr marL="0" marR="0" indent="0" algn="l" defTabSz="825500" rtl="0" fontAlgn="auto" latinLnBrk="0" hangingPunct="0">
              <a:lnSpc>
                <a:spcPct val="200000"/>
              </a:lnSpc>
              <a:spcBef>
                <a:spcPts val="0"/>
              </a:spcBef>
              <a:spcAft>
                <a:spcPts val="0"/>
              </a:spcAft>
              <a:buClrTx/>
              <a:buSzTx/>
              <a:buFontTx/>
              <a:buNone/>
              <a:tabLst/>
            </a:pPr>
            <a:r>
              <a:rPr kumimoji="0" lang="en-US" sz="3600" u="none" strike="noStrike" cap="none" spc="0" normalizeH="0" baseline="0" dirty="0">
                <a:ln>
                  <a:noFill/>
                </a:ln>
                <a:solidFill>
                  <a:srgbClr val="282828"/>
                </a:solidFill>
                <a:effectLst/>
                <a:uFillTx/>
                <a:latin typeface="Gentona Book" pitchFamily="2" charset="77"/>
                <a:sym typeface="Avenir Next Regular"/>
              </a:rPr>
              <a:t>Who gets notified if there's an incident?</a:t>
            </a:r>
          </a:p>
        </p:txBody>
      </p:sp>
    </p:spTree>
    <p:extLst>
      <p:ext uri="{BB962C8B-B14F-4D97-AF65-F5344CB8AC3E}">
        <p14:creationId xmlns:p14="http://schemas.microsoft.com/office/powerpoint/2010/main" val="194037051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92654-AF05-C08D-D0FB-27AD5807B356}"/>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D702A604-51E6-6C2B-FC1D-653B42C98E51}"/>
              </a:ext>
            </a:extLst>
          </p:cNvPr>
          <p:cNvSpPr txBox="1">
            <a:spLocks noGrp="1"/>
          </p:cNvSpPr>
          <p:nvPr>
            <p:ph type="body" idx="21"/>
          </p:nvPr>
        </p:nvSpPr>
        <p:spPr>
          <a:prstGeom prst="rect">
            <a:avLst/>
          </a:prstGeom>
        </p:spPr>
        <p:txBody>
          <a:bodyPr/>
          <a:lstStyle/>
          <a:p>
            <a:r>
              <a:rPr lang="en-US" dirty="0"/>
              <a:t>security</a:t>
            </a:r>
            <a:endParaRPr dirty="0"/>
          </a:p>
        </p:txBody>
      </p:sp>
      <p:sp>
        <p:nvSpPr>
          <p:cNvPr id="724" name="A probability distribution over sequences of tokens">
            <a:extLst>
              <a:ext uri="{FF2B5EF4-FFF2-40B4-BE49-F238E27FC236}">
                <a16:creationId xmlns:a16="http://schemas.microsoft.com/office/drawing/2014/main" id="{20D8F61E-2444-2C44-588E-27D07AAFB9E4}"/>
              </a:ext>
            </a:extLst>
          </p:cNvPr>
          <p:cNvSpPr txBox="1">
            <a:spLocks noGrp="1"/>
          </p:cNvSpPr>
          <p:nvPr>
            <p:ph type="title" idx="4294967295"/>
          </p:nvPr>
        </p:nvSpPr>
        <p:spPr>
          <a:xfrm>
            <a:off x="1221969" y="2797729"/>
            <a:ext cx="21787660"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Four controls to close the doors</a:t>
            </a:r>
          </a:p>
        </p:txBody>
      </p:sp>
      <p:sp>
        <p:nvSpPr>
          <p:cNvPr id="2" name="Shape 3">
            <a:extLst>
              <a:ext uri="{FF2B5EF4-FFF2-40B4-BE49-F238E27FC236}">
                <a16:creationId xmlns:a16="http://schemas.microsoft.com/office/drawing/2014/main" id="{4466A8D5-A390-F668-9629-4E1DA78D92DD}"/>
              </a:ext>
            </a:extLst>
          </p:cNvPr>
          <p:cNvSpPr/>
          <p:nvPr/>
        </p:nvSpPr>
        <p:spPr>
          <a:xfrm>
            <a:off x="4075999" y="5479431"/>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1</a:t>
            </a:r>
          </a:p>
        </p:txBody>
      </p:sp>
      <p:sp>
        <p:nvSpPr>
          <p:cNvPr id="14" name="Shape 3">
            <a:extLst>
              <a:ext uri="{FF2B5EF4-FFF2-40B4-BE49-F238E27FC236}">
                <a16:creationId xmlns:a16="http://schemas.microsoft.com/office/drawing/2014/main" id="{FFE1810F-3EBB-1467-7D55-4244DA1210FA}"/>
              </a:ext>
            </a:extLst>
          </p:cNvPr>
          <p:cNvSpPr/>
          <p:nvPr/>
        </p:nvSpPr>
        <p:spPr>
          <a:xfrm>
            <a:off x="4075999" y="6814815"/>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2</a:t>
            </a:r>
          </a:p>
        </p:txBody>
      </p:sp>
      <p:sp>
        <p:nvSpPr>
          <p:cNvPr id="15" name="Shape 3">
            <a:extLst>
              <a:ext uri="{FF2B5EF4-FFF2-40B4-BE49-F238E27FC236}">
                <a16:creationId xmlns:a16="http://schemas.microsoft.com/office/drawing/2014/main" id="{63183B17-EAC8-FAC4-9D54-3A9D3E293605}"/>
              </a:ext>
            </a:extLst>
          </p:cNvPr>
          <p:cNvSpPr/>
          <p:nvPr/>
        </p:nvSpPr>
        <p:spPr>
          <a:xfrm>
            <a:off x="4103707" y="8177908"/>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3</a:t>
            </a:r>
          </a:p>
        </p:txBody>
      </p:sp>
      <p:sp>
        <p:nvSpPr>
          <p:cNvPr id="16" name="Shape 3">
            <a:extLst>
              <a:ext uri="{FF2B5EF4-FFF2-40B4-BE49-F238E27FC236}">
                <a16:creationId xmlns:a16="http://schemas.microsoft.com/office/drawing/2014/main" id="{B4AC47FA-0B03-A957-7CEF-3903E4B05FD3}"/>
              </a:ext>
            </a:extLst>
          </p:cNvPr>
          <p:cNvSpPr/>
          <p:nvPr/>
        </p:nvSpPr>
        <p:spPr>
          <a:xfrm>
            <a:off x="4103707" y="9568710"/>
            <a:ext cx="1025237" cy="1025237"/>
          </a:xfrm>
          <a:prstGeom prst="ellipse">
            <a:avLst/>
          </a:prstGeom>
          <a:solidFill>
            <a:srgbClr val="E8417C"/>
          </a:solidFill>
          <a:ln w="12700">
            <a:solidFill>
              <a:srgbClr val="E8417C"/>
            </a:solidFill>
            <a:prstDash val="solid"/>
          </a:ln>
        </p:spPr>
        <p:txBody>
          <a:bodyPr anchor="ctr" anchorCtr="1"/>
          <a:lstStyle/>
          <a:p>
            <a:r>
              <a:rPr lang="en-US" sz="4800" dirty="0">
                <a:solidFill>
                  <a:schemeClr val="bg1"/>
                </a:solidFill>
                <a:latin typeface="Quadon Medium" pitchFamily="2" charset="77"/>
              </a:rPr>
              <a:t>4</a:t>
            </a:r>
          </a:p>
        </p:txBody>
      </p:sp>
      <p:graphicFrame>
        <p:nvGraphicFramePr>
          <p:cNvPr id="4" name="Table 3">
            <a:extLst>
              <a:ext uri="{FF2B5EF4-FFF2-40B4-BE49-F238E27FC236}">
                <a16:creationId xmlns:a16="http://schemas.microsoft.com/office/drawing/2014/main" id="{78DA47AC-7959-922D-02AE-E88E1F73F9D1}"/>
              </a:ext>
            </a:extLst>
          </p:cNvPr>
          <p:cNvGraphicFramePr>
            <a:graphicFrameLocks noGrp="1"/>
          </p:cNvGraphicFramePr>
          <p:nvPr>
            <p:extLst>
              <p:ext uri="{D42A27DB-BD31-4B8C-83A1-F6EECF244321}">
                <p14:modId xmlns:p14="http://schemas.microsoft.com/office/powerpoint/2010/main" val="3864604824"/>
              </p:ext>
            </p:extLst>
          </p:nvPr>
        </p:nvGraphicFramePr>
        <p:xfrm>
          <a:off x="5262413" y="5303745"/>
          <a:ext cx="16256000" cy="5401036"/>
        </p:xfrm>
        <a:graphic>
          <a:graphicData uri="http://schemas.openxmlformats.org/drawingml/2006/table">
            <a:tbl>
              <a:tblPr firstRow="1" bandRow="1">
                <a:tableStyleId>{5940675A-B579-460E-94D1-54222C63F5DA}</a:tableStyleId>
              </a:tblPr>
              <a:tblGrid>
                <a:gridCol w="10420928">
                  <a:extLst>
                    <a:ext uri="{9D8B030D-6E8A-4147-A177-3AD203B41FA5}">
                      <a16:colId xmlns:a16="http://schemas.microsoft.com/office/drawing/2014/main" val="324003395"/>
                    </a:ext>
                  </a:extLst>
                </a:gridCol>
                <a:gridCol w="5835072">
                  <a:extLst>
                    <a:ext uri="{9D8B030D-6E8A-4147-A177-3AD203B41FA5}">
                      <a16:colId xmlns:a16="http://schemas.microsoft.com/office/drawing/2014/main" val="1880833806"/>
                    </a:ext>
                  </a:extLst>
                </a:gridCol>
              </a:tblGrid>
              <a:tr h="1350259">
                <a:tc>
                  <a:txBody>
                    <a:bodyPr/>
                    <a:lstStyle/>
                    <a:p>
                      <a:pPr algn="l"/>
                      <a:r>
                        <a:rPr lang="en-US" sz="4000" b="0" i="0" dirty="0">
                          <a:latin typeface="Gentona Book" pitchFamily="2" charset="77"/>
                        </a:rPr>
                        <a:t>An approved tools list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4000" b="0" i="0" dirty="0">
                          <a:latin typeface="Gentona Book" pitchFamily="2" charset="77"/>
                        </a:rPr>
                        <a:t>Closes door 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6495709"/>
                  </a:ext>
                </a:extLst>
              </a:tr>
              <a:tr h="1350259">
                <a:tc>
                  <a:txBody>
                    <a:bodyPr/>
                    <a:lstStyle/>
                    <a:p>
                      <a:pPr algn="l"/>
                      <a:r>
                        <a:rPr lang="en-US" sz="4000" b="0" i="0" dirty="0">
                          <a:latin typeface="Gentona Book" pitchFamily="2" charset="77"/>
                        </a:rPr>
                        <a:t>Human review before public release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4000" b="0" i="0" dirty="0">
                          <a:latin typeface="Gentona Book" pitchFamily="2" charset="77"/>
                        </a:rPr>
                        <a:t>Closes door 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1127085"/>
                  </a:ext>
                </a:extLst>
              </a:tr>
              <a:tr h="1350259">
                <a:tc>
                  <a:txBody>
                    <a:bodyPr/>
                    <a:lstStyle/>
                    <a:p>
                      <a:pPr algn="l"/>
                      <a:r>
                        <a:rPr lang="en-US" sz="4000" b="0" i="0" dirty="0">
                          <a:latin typeface="Gentona Book" pitchFamily="2" charset="77"/>
                        </a:rPr>
                        <a:t>Four vendor questions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4000" b="0" i="0" dirty="0">
                          <a:latin typeface="Gentona Book" pitchFamily="2" charset="77"/>
                        </a:rPr>
                        <a:t>Closes door 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8245341"/>
                  </a:ext>
                </a:extLst>
              </a:tr>
              <a:tr h="1350259">
                <a:tc>
                  <a:txBody>
                    <a:bodyPr/>
                    <a:lstStyle/>
                    <a:p>
                      <a:pPr algn="l"/>
                      <a:r>
                        <a:rPr lang="en-US" sz="4000" b="0" i="0" dirty="0">
                          <a:latin typeface="Gentona Book" pitchFamily="2" charset="77"/>
                        </a:rPr>
                        <a:t>AI-specific incident response 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4000" b="0" i="0" dirty="0">
                          <a:latin typeface="Gentona Book" pitchFamily="2" charset="77"/>
                        </a:rPr>
                        <a:t>Closes all three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676052"/>
                  </a:ext>
                </a:extLst>
              </a:tr>
            </a:tbl>
          </a:graphicData>
        </a:graphic>
      </p:graphicFrame>
    </p:spTree>
    <p:extLst>
      <p:ext uri="{BB962C8B-B14F-4D97-AF65-F5344CB8AC3E}">
        <p14:creationId xmlns:p14="http://schemas.microsoft.com/office/powerpoint/2010/main" val="402395171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B0D9F-E4D6-584C-3035-379830506C20}"/>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0565F850-00D4-54A1-B99E-CB5088BD9153}"/>
              </a:ext>
            </a:extLst>
          </p:cNvPr>
          <p:cNvSpPr txBox="1">
            <a:spLocks noGrp="1"/>
          </p:cNvSpPr>
          <p:nvPr>
            <p:ph type="body" idx="21"/>
          </p:nvPr>
        </p:nvSpPr>
        <p:spPr>
          <a:prstGeom prst="rect">
            <a:avLst/>
          </a:prstGeom>
        </p:spPr>
        <p:txBody>
          <a:bodyPr/>
          <a:lstStyle/>
          <a:p>
            <a:r>
              <a:rPr lang="en-US" dirty="0"/>
              <a:t>security</a:t>
            </a:r>
            <a:endParaRPr dirty="0"/>
          </a:p>
        </p:txBody>
      </p:sp>
      <p:sp>
        <p:nvSpPr>
          <p:cNvPr id="724" name="A probability distribution over sequences of tokens">
            <a:extLst>
              <a:ext uri="{FF2B5EF4-FFF2-40B4-BE49-F238E27FC236}">
                <a16:creationId xmlns:a16="http://schemas.microsoft.com/office/drawing/2014/main" id="{CAF0E7D8-29BA-5E7A-1843-01ABABC2494E}"/>
              </a:ext>
            </a:extLst>
          </p:cNvPr>
          <p:cNvSpPr txBox="1">
            <a:spLocks noGrp="1"/>
          </p:cNvSpPr>
          <p:nvPr>
            <p:ph type="title" idx="4294967295"/>
          </p:nvPr>
        </p:nvSpPr>
        <p:spPr>
          <a:xfrm>
            <a:off x="62078" y="2315669"/>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A traffic light for what staff can and cannot do:</a:t>
            </a:r>
          </a:p>
        </p:txBody>
      </p:sp>
      <p:grpSp>
        <p:nvGrpSpPr>
          <p:cNvPr id="27" name="Group 26">
            <a:extLst>
              <a:ext uri="{FF2B5EF4-FFF2-40B4-BE49-F238E27FC236}">
                <a16:creationId xmlns:a16="http://schemas.microsoft.com/office/drawing/2014/main" id="{6E771EA8-599E-668B-45FD-200C5705C6E4}"/>
              </a:ext>
            </a:extLst>
          </p:cNvPr>
          <p:cNvGrpSpPr/>
          <p:nvPr/>
        </p:nvGrpSpPr>
        <p:grpSpPr>
          <a:xfrm>
            <a:off x="1367134" y="4690872"/>
            <a:ext cx="6503287" cy="7418001"/>
            <a:chOff x="1367134" y="4690872"/>
            <a:chExt cx="6503287" cy="7418001"/>
          </a:xfrm>
        </p:grpSpPr>
        <p:sp>
          <p:nvSpPr>
            <p:cNvPr id="7" name="Rectangle 6">
              <a:extLst>
                <a:ext uri="{FF2B5EF4-FFF2-40B4-BE49-F238E27FC236}">
                  <a16:creationId xmlns:a16="http://schemas.microsoft.com/office/drawing/2014/main" id="{74250F85-C338-20C2-AB1A-E1E5BEB342A8}"/>
                </a:ext>
              </a:extLst>
            </p:cNvPr>
            <p:cNvSpPr/>
            <p:nvPr/>
          </p:nvSpPr>
          <p:spPr>
            <a:xfrm>
              <a:off x="1367134"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8" name="Rectangle 7">
              <a:extLst>
                <a:ext uri="{FF2B5EF4-FFF2-40B4-BE49-F238E27FC236}">
                  <a16:creationId xmlns:a16="http://schemas.microsoft.com/office/drawing/2014/main" id="{FE560225-011B-E793-0359-F82CF4D148CE}"/>
                </a:ext>
              </a:extLst>
            </p:cNvPr>
            <p:cNvSpPr/>
            <p:nvPr/>
          </p:nvSpPr>
          <p:spPr>
            <a:xfrm>
              <a:off x="1368175" y="4690872"/>
              <a:ext cx="6502246" cy="1810752"/>
            </a:xfrm>
            <a:prstGeom prst="rect">
              <a:avLst/>
            </a:prstGeom>
            <a:solidFill>
              <a:srgbClr val="2C885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en-US" sz="2600" u="none" strike="noStrike" cap="all" spc="0" normalizeH="0" baseline="0" dirty="0">
                  <a:ln>
                    <a:noFill/>
                  </a:ln>
                  <a:solidFill>
                    <a:srgbClr val="FFFFFF"/>
                  </a:solidFill>
                  <a:effectLst/>
                  <a:uFillTx/>
                  <a:latin typeface="Quadon Medium" pitchFamily="2" charset="77"/>
                  <a:sym typeface="Avenir Next Regular"/>
                </a:rPr>
                <a:t>Green</a:t>
              </a:r>
              <a:endParaRPr lang="en-US" sz="2600" cap="all" dirty="0">
                <a:solidFill>
                  <a:srgbClr val="FFFFFF"/>
                </a:solidFill>
                <a:latin typeface="Quadon Medium" pitchFamily="2" charset="77"/>
              </a:endParaRPr>
            </a:p>
            <a:p>
              <a:pPr marL="0" marR="0" indent="0" algn="ctr" defTabSz="825500" rtl="0" fontAlgn="auto" latinLnBrk="0" hangingPunct="0">
                <a:lnSpc>
                  <a:spcPct val="150000"/>
                </a:lnSpc>
                <a:spcBef>
                  <a:spcPts val="0"/>
                </a:spcBef>
                <a:spcAft>
                  <a:spcPts val="0"/>
                </a:spcAft>
                <a:buClrTx/>
                <a:buSzTx/>
                <a:buFontTx/>
                <a:buNone/>
                <a:tabLst/>
              </a:pPr>
              <a:r>
                <a:rPr kumimoji="0" lang="en-US" sz="4600" u="none" strike="noStrike" cap="all" spc="0" normalizeH="0" baseline="0" dirty="0">
                  <a:ln>
                    <a:noFill/>
                  </a:ln>
                  <a:solidFill>
                    <a:srgbClr val="FFFFFF"/>
                  </a:solidFill>
                  <a:effectLst/>
                  <a:uFillTx/>
                  <a:latin typeface="Quadon Medium" pitchFamily="2" charset="77"/>
                  <a:sym typeface="Avenir Next Regular"/>
                </a:rPr>
                <a:t>Go</a:t>
              </a:r>
            </a:p>
          </p:txBody>
        </p:sp>
        <p:sp>
          <p:nvSpPr>
            <p:cNvPr id="3" name="TextBox 2">
              <a:extLst>
                <a:ext uri="{FF2B5EF4-FFF2-40B4-BE49-F238E27FC236}">
                  <a16:creationId xmlns:a16="http://schemas.microsoft.com/office/drawing/2014/main" id="{ED63C3E3-ABA2-A422-FDB7-EFF8AC3523CD}"/>
                </a:ext>
              </a:extLst>
            </p:cNvPr>
            <p:cNvSpPr txBox="1"/>
            <p:nvPr/>
          </p:nvSpPr>
          <p:spPr>
            <a:xfrm>
              <a:off x="1802349" y="7189338"/>
              <a:ext cx="5578450"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tx1"/>
                  </a:solidFill>
                  <a:latin typeface="Gentona Book" pitchFamily="2" charset="77"/>
                </a:rPr>
                <a:t>Public info only. No names, no PHI, </a:t>
              </a:r>
            </a:p>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tx1"/>
                  </a:solidFill>
                  <a:latin typeface="Gentona Book" pitchFamily="2" charset="77"/>
                </a:rPr>
                <a:t>no internal non-public data.</a:t>
              </a:r>
            </a:p>
            <a:p>
              <a:pPr marL="0" marR="0" indent="0" algn="ctr" defTabSz="825500" rtl="0" fontAlgn="auto" latinLnBrk="0" hangingPunct="0">
                <a:lnSpc>
                  <a:spcPct val="100000"/>
                </a:lnSpc>
                <a:spcBef>
                  <a:spcPts val="0"/>
                </a:spcBef>
                <a:spcAft>
                  <a:spcPts val="0"/>
                </a:spcAft>
                <a:buClrTx/>
                <a:buSzTx/>
                <a:buFontTx/>
                <a:buNone/>
                <a:tabLst/>
              </a:pPr>
              <a:endParaRPr lang="en-US" dirty="0">
                <a:solidFill>
                  <a:schemeClr val="bg2">
                    <a:lumMod val="50000"/>
                  </a:schemeClr>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endParaRPr lang="en-US" dirty="0">
                <a:solidFill>
                  <a:schemeClr val="bg2">
                    <a:lumMod val="50000"/>
                  </a:schemeClr>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bg2">
                      <a:lumMod val="50000"/>
                    </a:schemeClr>
                  </a:solidFill>
                  <a:latin typeface="Gentona Book" pitchFamily="2" charset="77"/>
                </a:rPr>
                <a:t>Human review </a:t>
              </a:r>
            </a:p>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bg2">
                      <a:lumMod val="50000"/>
                    </a:schemeClr>
                  </a:solidFill>
                  <a:latin typeface="Gentona Book" pitchFamily="2" charset="77"/>
                </a:rPr>
                <a:t>before anything goes out.</a:t>
              </a:r>
              <a:endParaRPr kumimoji="0" lang="en-US" sz="2800" u="none" strike="noStrike" cap="none" spc="0" normalizeH="0" baseline="0" dirty="0">
                <a:ln>
                  <a:noFill/>
                </a:ln>
                <a:solidFill>
                  <a:schemeClr val="bg2">
                    <a:lumMod val="50000"/>
                  </a:schemeClr>
                </a:solidFill>
                <a:effectLst/>
                <a:uFillTx/>
                <a:latin typeface="Gentona Book" pitchFamily="2" charset="77"/>
                <a:sym typeface="Avenir Next Regular"/>
              </a:endParaRPr>
            </a:p>
          </p:txBody>
        </p:sp>
      </p:grpSp>
      <p:grpSp>
        <p:nvGrpSpPr>
          <p:cNvPr id="28" name="Group 27">
            <a:extLst>
              <a:ext uri="{FF2B5EF4-FFF2-40B4-BE49-F238E27FC236}">
                <a16:creationId xmlns:a16="http://schemas.microsoft.com/office/drawing/2014/main" id="{0926CE94-1522-C54F-C3D5-3169D3366DBA}"/>
              </a:ext>
            </a:extLst>
          </p:cNvPr>
          <p:cNvGrpSpPr/>
          <p:nvPr/>
        </p:nvGrpSpPr>
        <p:grpSpPr>
          <a:xfrm>
            <a:off x="8940356" y="4690872"/>
            <a:ext cx="6503287" cy="7418001"/>
            <a:chOff x="8940356" y="4690872"/>
            <a:chExt cx="6503287" cy="7418001"/>
          </a:xfrm>
        </p:grpSpPr>
        <p:sp>
          <p:nvSpPr>
            <p:cNvPr id="5" name="Rectangle 4">
              <a:extLst>
                <a:ext uri="{FF2B5EF4-FFF2-40B4-BE49-F238E27FC236}">
                  <a16:creationId xmlns:a16="http://schemas.microsoft.com/office/drawing/2014/main" id="{6F7EDBAD-47CC-7389-4412-29A763CA7548}"/>
                </a:ext>
              </a:extLst>
            </p:cNvPr>
            <p:cNvSpPr/>
            <p:nvPr/>
          </p:nvSpPr>
          <p:spPr>
            <a:xfrm>
              <a:off x="8940356" y="4715911"/>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9" name="Rectangle 8">
              <a:extLst>
                <a:ext uri="{FF2B5EF4-FFF2-40B4-BE49-F238E27FC236}">
                  <a16:creationId xmlns:a16="http://schemas.microsoft.com/office/drawing/2014/main" id="{05DDC70C-9C82-BEC3-E595-876A6FAAB3E5}"/>
                </a:ext>
              </a:extLst>
            </p:cNvPr>
            <p:cNvSpPr/>
            <p:nvPr/>
          </p:nvSpPr>
          <p:spPr>
            <a:xfrm>
              <a:off x="8941397" y="4690872"/>
              <a:ext cx="6502246" cy="1810512"/>
            </a:xfrm>
            <a:prstGeom prst="rect">
              <a:avLst/>
            </a:prstGeom>
            <a:solidFill>
              <a:srgbClr val="D19D1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en-US" sz="2600" u="none" strike="noStrike" cap="all" spc="0" normalizeH="0" baseline="0" dirty="0">
                  <a:ln>
                    <a:noFill/>
                  </a:ln>
                  <a:solidFill>
                    <a:srgbClr val="FFFFFF"/>
                  </a:solidFill>
                  <a:effectLst/>
                  <a:uFillTx/>
                  <a:latin typeface="Quadon Medium" pitchFamily="2" charset="77"/>
                  <a:sym typeface="Avenir Next Regular"/>
                </a:rPr>
                <a:t>yellow</a:t>
              </a:r>
              <a:endParaRPr lang="en-US" sz="2600" cap="all" dirty="0">
                <a:solidFill>
                  <a:srgbClr val="FFFFFF"/>
                </a:solidFill>
                <a:latin typeface="Quadon Medium" pitchFamily="2" charset="77"/>
              </a:endParaRPr>
            </a:p>
            <a:p>
              <a:pPr marL="0" marR="0" indent="0" algn="ctr" defTabSz="825500" rtl="0" fontAlgn="auto" latinLnBrk="0" hangingPunct="0">
                <a:lnSpc>
                  <a:spcPct val="150000"/>
                </a:lnSpc>
                <a:spcBef>
                  <a:spcPts val="0"/>
                </a:spcBef>
                <a:spcAft>
                  <a:spcPts val="0"/>
                </a:spcAft>
                <a:buClrTx/>
                <a:buSzTx/>
                <a:buFontTx/>
                <a:buNone/>
                <a:tabLst/>
              </a:pPr>
              <a:r>
                <a:rPr kumimoji="0" lang="en-US" sz="4600" u="none" strike="noStrike" cap="all" spc="0" normalizeH="0" baseline="0" dirty="0">
                  <a:ln>
                    <a:noFill/>
                  </a:ln>
                  <a:solidFill>
                    <a:srgbClr val="FFFFFF"/>
                  </a:solidFill>
                  <a:effectLst/>
                  <a:uFillTx/>
                  <a:latin typeface="Quadon Medium" pitchFamily="2" charset="77"/>
                  <a:sym typeface="Avenir Next Regular"/>
                </a:rPr>
                <a:t>Use with controls</a:t>
              </a:r>
            </a:p>
          </p:txBody>
        </p:sp>
        <p:sp>
          <p:nvSpPr>
            <p:cNvPr id="10" name="TextBox 9">
              <a:extLst>
                <a:ext uri="{FF2B5EF4-FFF2-40B4-BE49-F238E27FC236}">
                  <a16:creationId xmlns:a16="http://schemas.microsoft.com/office/drawing/2014/main" id="{2879A311-F8E0-BC30-2C07-5ECEE09AB65E}"/>
                </a:ext>
              </a:extLst>
            </p:cNvPr>
            <p:cNvSpPr txBox="1"/>
            <p:nvPr/>
          </p:nvSpPr>
          <p:spPr>
            <a:xfrm>
              <a:off x="9594381" y="7189338"/>
              <a:ext cx="5140830"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tx1"/>
                  </a:solidFill>
                  <a:latin typeface="Gentona Book" pitchFamily="2" charset="77"/>
                </a:rPr>
                <a:t>Internal info, but no PHI </a:t>
              </a:r>
            </a:p>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tx1"/>
                  </a:solidFill>
                  <a:latin typeface="Gentona Book" pitchFamily="2" charset="77"/>
                </a:rPr>
                <a:t>and no identifiable resident info.</a:t>
              </a:r>
            </a:p>
            <a:p>
              <a:pPr marL="0" marR="0" indent="0" algn="ctr" defTabSz="825500" rtl="0" fontAlgn="auto" latinLnBrk="0" hangingPunct="0">
                <a:lnSpc>
                  <a:spcPct val="100000"/>
                </a:lnSpc>
                <a:spcBef>
                  <a:spcPts val="0"/>
                </a:spcBef>
                <a:spcAft>
                  <a:spcPts val="0"/>
                </a:spcAft>
                <a:buClrTx/>
                <a:buSzTx/>
                <a:buFontTx/>
                <a:buNone/>
                <a:tabLst/>
              </a:pPr>
              <a:endParaRPr lang="en-US"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endParaRPr lang="en-US" dirty="0">
                <a:solidFill>
                  <a:schemeClr val="bg2">
                    <a:lumMod val="50000"/>
                  </a:schemeClr>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bg2">
                      <a:lumMod val="50000"/>
                    </a:schemeClr>
                  </a:solidFill>
                  <a:latin typeface="Gentona Book" pitchFamily="2" charset="77"/>
                </a:rPr>
                <a:t>Must be an approved tool, </a:t>
              </a:r>
            </a:p>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bg2">
                      <a:lumMod val="50000"/>
                    </a:schemeClr>
                  </a:solidFill>
                  <a:latin typeface="Gentona Book" pitchFamily="2" charset="77"/>
                </a:rPr>
                <a:t>vetted by your department.</a:t>
              </a:r>
            </a:p>
          </p:txBody>
        </p:sp>
      </p:grpSp>
      <p:grpSp>
        <p:nvGrpSpPr>
          <p:cNvPr id="29" name="Group 28">
            <a:extLst>
              <a:ext uri="{FF2B5EF4-FFF2-40B4-BE49-F238E27FC236}">
                <a16:creationId xmlns:a16="http://schemas.microsoft.com/office/drawing/2014/main" id="{14CAD3BA-8E35-7334-ECE9-2649F14D0E40}"/>
              </a:ext>
            </a:extLst>
          </p:cNvPr>
          <p:cNvGrpSpPr/>
          <p:nvPr/>
        </p:nvGrpSpPr>
        <p:grpSpPr>
          <a:xfrm>
            <a:off x="16512538" y="4690872"/>
            <a:ext cx="6503287" cy="7441084"/>
            <a:chOff x="16512538" y="4690872"/>
            <a:chExt cx="6503287" cy="7441084"/>
          </a:xfrm>
        </p:grpSpPr>
        <p:sp>
          <p:nvSpPr>
            <p:cNvPr id="16" name="Rectangle 15">
              <a:extLst>
                <a:ext uri="{FF2B5EF4-FFF2-40B4-BE49-F238E27FC236}">
                  <a16:creationId xmlns:a16="http://schemas.microsoft.com/office/drawing/2014/main" id="{D973122A-02A9-8A42-8680-561F0FB65BD5}"/>
                </a:ext>
              </a:extLst>
            </p:cNvPr>
            <p:cNvSpPr/>
            <p:nvPr/>
          </p:nvSpPr>
          <p:spPr>
            <a:xfrm>
              <a:off x="16512538" y="4738994"/>
              <a:ext cx="6502247" cy="7392962"/>
            </a:xfrm>
            <a:prstGeom prst="rect">
              <a:avLst/>
            </a:prstGeom>
            <a:noFill/>
            <a:ln w="25400" cap="flat">
              <a:solidFill>
                <a:schemeClr val="bg2">
                  <a:lumMod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600" b="0" i="0" u="none" strike="noStrike" cap="all" spc="0" normalizeH="0" baseline="0">
                <a:ln>
                  <a:noFill/>
                </a:ln>
                <a:solidFill>
                  <a:srgbClr val="FFFFFF"/>
                </a:solidFill>
                <a:effectLst/>
                <a:uFillTx/>
                <a:latin typeface="+mn-lt"/>
                <a:ea typeface="+mn-ea"/>
                <a:cs typeface="+mn-cs"/>
                <a:sym typeface="Avenir Next Regular"/>
              </a:endParaRPr>
            </a:p>
          </p:txBody>
        </p:sp>
        <p:sp>
          <p:nvSpPr>
            <p:cNvPr id="17" name="Rectangle 16">
              <a:extLst>
                <a:ext uri="{FF2B5EF4-FFF2-40B4-BE49-F238E27FC236}">
                  <a16:creationId xmlns:a16="http://schemas.microsoft.com/office/drawing/2014/main" id="{B8C4F173-E2BB-6EC9-1BC4-01D696EDD9EB}"/>
                </a:ext>
              </a:extLst>
            </p:cNvPr>
            <p:cNvSpPr/>
            <p:nvPr/>
          </p:nvSpPr>
          <p:spPr>
            <a:xfrm>
              <a:off x="16513579" y="4690872"/>
              <a:ext cx="6502246" cy="1810512"/>
            </a:xfrm>
            <a:prstGeom prst="rect">
              <a:avLst/>
            </a:prstGeom>
            <a:solidFill>
              <a:srgbClr val="C23B2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en-US" sz="2600" u="none" strike="noStrike" cap="all" spc="0" normalizeH="0" baseline="0" dirty="0">
                  <a:ln>
                    <a:noFill/>
                  </a:ln>
                  <a:solidFill>
                    <a:srgbClr val="FFFFFF"/>
                  </a:solidFill>
                  <a:effectLst/>
                  <a:uFillTx/>
                  <a:latin typeface="Quadon Medium" pitchFamily="2" charset="77"/>
                  <a:sym typeface="Avenir Next Regular"/>
                </a:rPr>
                <a:t>Red</a:t>
              </a:r>
              <a:endParaRPr lang="en-US" sz="2600" cap="all" dirty="0">
                <a:solidFill>
                  <a:srgbClr val="FFFFFF"/>
                </a:solidFill>
                <a:latin typeface="Quadon Medium" pitchFamily="2" charset="77"/>
              </a:endParaRPr>
            </a:p>
            <a:p>
              <a:pPr marL="0" marR="0" indent="0" algn="ctr" defTabSz="825500" rtl="0" fontAlgn="auto" latinLnBrk="0" hangingPunct="0">
                <a:lnSpc>
                  <a:spcPct val="150000"/>
                </a:lnSpc>
                <a:spcBef>
                  <a:spcPts val="0"/>
                </a:spcBef>
                <a:spcAft>
                  <a:spcPts val="0"/>
                </a:spcAft>
                <a:buClrTx/>
                <a:buSzTx/>
                <a:buFontTx/>
                <a:buNone/>
                <a:tabLst/>
              </a:pPr>
              <a:r>
                <a:rPr kumimoji="0" lang="en-US" sz="4600" u="none" strike="noStrike" cap="all" spc="0" normalizeH="0" baseline="0" dirty="0">
                  <a:ln>
                    <a:noFill/>
                  </a:ln>
                  <a:solidFill>
                    <a:srgbClr val="FFFFFF"/>
                  </a:solidFill>
                  <a:effectLst/>
                  <a:uFillTx/>
                  <a:latin typeface="Quadon Medium" pitchFamily="2" charset="77"/>
                  <a:sym typeface="Avenir Next Regular"/>
                </a:rPr>
                <a:t>STOP + Escalate</a:t>
              </a:r>
            </a:p>
          </p:txBody>
        </p:sp>
        <p:sp>
          <p:nvSpPr>
            <p:cNvPr id="26" name="TextBox 25">
              <a:extLst>
                <a:ext uri="{FF2B5EF4-FFF2-40B4-BE49-F238E27FC236}">
                  <a16:creationId xmlns:a16="http://schemas.microsoft.com/office/drawing/2014/main" id="{68EDA63C-FF99-D3E8-2C7D-19F89B71310C}"/>
                </a:ext>
              </a:extLst>
            </p:cNvPr>
            <p:cNvSpPr txBox="1"/>
            <p:nvPr/>
          </p:nvSpPr>
          <p:spPr>
            <a:xfrm>
              <a:off x="16807490" y="7212421"/>
              <a:ext cx="5858975"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tx1"/>
                  </a:solidFill>
                  <a:latin typeface="Gentona Book" pitchFamily="2" charset="77"/>
                </a:rPr>
                <a:t>PHI, identifiable residents, case files, </a:t>
              </a:r>
            </a:p>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tx1"/>
                  </a:solidFill>
                  <a:latin typeface="Gentona Book" pitchFamily="2" charset="77"/>
                </a:rPr>
                <a:t>personnel, investigations.</a:t>
              </a:r>
            </a:p>
            <a:p>
              <a:pPr marL="0" marR="0" indent="0" algn="ctr" defTabSz="825500" rtl="0" fontAlgn="auto" latinLnBrk="0" hangingPunct="0">
                <a:lnSpc>
                  <a:spcPct val="100000"/>
                </a:lnSpc>
                <a:spcBef>
                  <a:spcPts val="0"/>
                </a:spcBef>
                <a:spcAft>
                  <a:spcPts val="0"/>
                </a:spcAft>
                <a:buClrTx/>
                <a:buSzTx/>
                <a:buFontTx/>
                <a:buNone/>
                <a:tabLst/>
              </a:pPr>
              <a:endParaRPr lang="en-US" dirty="0">
                <a:solidFill>
                  <a:schemeClr val="tx1"/>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endParaRPr lang="en-US" dirty="0">
                <a:solidFill>
                  <a:schemeClr val="bg2">
                    <a:lumMod val="50000"/>
                  </a:schemeClr>
                </a:solidFill>
                <a:latin typeface="Gentona Book" pitchFamily="2" charset="77"/>
              </a:endParaRPr>
            </a:p>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bg2">
                      <a:lumMod val="50000"/>
                    </a:schemeClr>
                  </a:solidFill>
                  <a:latin typeface="Gentona Book" pitchFamily="2" charset="77"/>
                </a:rPr>
                <a:t>Governance body decides.</a:t>
              </a:r>
            </a:p>
            <a:p>
              <a:pPr marL="0" marR="0" indent="0" algn="ctr" defTabSz="825500" rtl="0" fontAlgn="auto" latinLnBrk="0" hangingPunct="0">
                <a:lnSpc>
                  <a:spcPct val="100000"/>
                </a:lnSpc>
                <a:spcBef>
                  <a:spcPts val="0"/>
                </a:spcBef>
                <a:spcAft>
                  <a:spcPts val="0"/>
                </a:spcAft>
                <a:buClrTx/>
                <a:buSzTx/>
                <a:buFontTx/>
                <a:buNone/>
                <a:tabLst/>
              </a:pPr>
              <a:endParaRPr lang="en-US" dirty="0">
                <a:solidFill>
                  <a:schemeClr val="bg2">
                    <a:lumMod val="50000"/>
                  </a:schemeClr>
                </a:solidFill>
                <a:latin typeface="Gentona Book" pitchFamily="2" charset="77"/>
              </a:endParaRPr>
            </a:p>
          </p:txBody>
        </p:sp>
      </p:grpSp>
    </p:spTree>
    <p:extLst>
      <p:ext uri="{BB962C8B-B14F-4D97-AF65-F5344CB8AC3E}">
        <p14:creationId xmlns:p14="http://schemas.microsoft.com/office/powerpoint/2010/main" val="29220346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How generative ai works"/>
          <p:cNvSpPr txBox="1">
            <a:spLocks noGrp="1"/>
          </p:cNvSpPr>
          <p:nvPr>
            <p:ph type="title"/>
          </p:nvPr>
        </p:nvSpPr>
        <p:spPr>
          <a:xfrm>
            <a:off x="906193" y="5933033"/>
            <a:ext cx="22571614" cy="1849934"/>
          </a:xfrm>
          <a:prstGeom prst="rect">
            <a:avLst/>
          </a:prstGeom>
        </p:spPr>
        <p:txBody>
          <a:bodyPr/>
          <a:lstStyle>
            <a:lvl1pPr algn="ctr"/>
          </a:lstStyle>
          <a:p>
            <a:r>
              <a:t>How generative ai works</a:t>
            </a:r>
          </a:p>
        </p:txBody>
      </p:sp>
      <p:sp>
        <p:nvSpPr>
          <p:cNvPr id="647" name="Science research and writing with AI"/>
          <p:cNvSpPr txBox="1">
            <a:spLocks noGrp="1"/>
          </p:cNvSpPr>
          <p:nvPr>
            <p:ph type="body" idx="21"/>
          </p:nvPr>
        </p:nvSpPr>
        <p:spPr>
          <a:xfrm>
            <a:off x="1367135" y="803990"/>
            <a:ext cx="13689805" cy="246221"/>
          </a:xfrm>
          <a:prstGeom prst="rect">
            <a:avLst/>
          </a:prstGeom>
        </p:spPr>
        <p:txBody>
          <a:bodyPr/>
          <a:lstStyle/>
          <a:p>
            <a:r>
              <a:rPr lang="en-US" dirty="0">
                <a:latin typeface="Quadon" pitchFamily="2" charset="77"/>
              </a:rPr>
              <a:t>Foundations for using generative AI</a:t>
            </a:r>
          </a:p>
        </p:txBody>
      </p:sp>
      <p:pic>
        <p:nvPicPr>
          <p:cNvPr id="648" name="Image" descr="Image"/>
          <p:cNvPicPr>
            <a:picLocks noChangeAspect="1"/>
          </p:cNvPicPr>
          <p:nvPr/>
        </p:nvPicPr>
        <p:blipFill>
          <a:blip r:embed="rId3"/>
          <a:stretch>
            <a:fillRect/>
          </a:stretch>
        </p:blipFill>
        <p:spPr>
          <a:xfrm>
            <a:off x="11170991" y="9185563"/>
            <a:ext cx="2042017" cy="2042017"/>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0FF5B-B209-2CF6-3EE4-2F21569B3C66}"/>
            </a:ext>
          </a:extLst>
        </p:cNvPr>
        <p:cNvGrpSpPr/>
        <p:nvPr/>
      </p:nvGrpSpPr>
      <p:grpSpPr>
        <a:xfrm>
          <a:off x="0" y="0"/>
          <a:ext cx="0" cy="0"/>
          <a:chOff x="0" y="0"/>
          <a:chExt cx="0" cy="0"/>
        </a:xfrm>
      </p:grpSpPr>
      <p:sp>
        <p:nvSpPr>
          <p:cNvPr id="723" name="how generative ai works">
            <a:extLst>
              <a:ext uri="{FF2B5EF4-FFF2-40B4-BE49-F238E27FC236}">
                <a16:creationId xmlns:a16="http://schemas.microsoft.com/office/drawing/2014/main" id="{E6DA1632-A6FA-173A-9542-0E5A03B43E45}"/>
              </a:ext>
            </a:extLst>
          </p:cNvPr>
          <p:cNvSpPr txBox="1">
            <a:spLocks noGrp="1"/>
          </p:cNvSpPr>
          <p:nvPr>
            <p:ph type="body" idx="21"/>
          </p:nvPr>
        </p:nvSpPr>
        <p:spPr>
          <a:prstGeom prst="rect">
            <a:avLst/>
          </a:prstGeom>
        </p:spPr>
        <p:txBody>
          <a:bodyPr/>
          <a:lstStyle/>
          <a:p>
            <a:r>
              <a:rPr lang="en-US" dirty="0"/>
              <a:t>security</a:t>
            </a:r>
            <a:endParaRPr dirty="0"/>
          </a:p>
        </p:txBody>
      </p:sp>
      <p:sp>
        <p:nvSpPr>
          <p:cNvPr id="724" name="A probability distribution over sequences of tokens">
            <a:extLst>
              <a:ext uri="{FF2B5EF4-FFF2-40B4-BE49-F238E27FC236}">
                <a16:creationId xmlns:a16="http://schemas.microsoft.com/office/drawing/2014/main" id="{DAFFA45B-BAFE-BB86-507E-E107E1283201}"/>
              </a:ext>
            </a:extLst>
          </p:cNvPr>
          <p:cNvSpPr txBox="1">
            <a:spLocks noGrp="1"/>
          </p:cNvSpPr>
          <p:nvPr>
            <p:ph type="title" idx="4294967295"/>
          </p:nvPr>
        </p:nvSpPr>
        <p:spPr>
          <a:xfrm>
            <a:off x="62078" y="6290608"/>
            <a:ext cx="24259844" cy="1134784"/>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lang="en-US" sz="7000" b="0" dirty="0">
                <a:latin typeface="Gentona Book" pitchFamily="2" charset="77"/>
              </a:rPr>
              <a:t>You cannot close doors you didn't know existed. </a:t>
            </a:r>
          </a:p>
        </p:txBody>
      </p:sp>
    </p:spTree>
    <p:extLst>
      <p:ext uri="{BB962C8B-B14F-4D97-AF65-F5344CB8AC3E}">
        <p14:creationId xmlns:p14="http://schemas.microsoft.com/office/powerpoint/2010/main" val="7505830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how generative ai works"/>
          <p:cNvSpPr txBox="1">
            <a:spLocks noGrp="1"/>
          </p:cNvSpPr>
          <p:nvPr>
            <p:ph type="body" idx="21"/>
          </p:nvPr>
        </p:nvSpPr>
        <p:spPr>
          <a:prstGeom prst="rect">
            <a:avLst/>
          </a:prstGeom>
        </p:spPr>
        <p:txBody>
          <a:bodyPr/>
          <a:lstStyle/>
          <a:p>
            <a:r>
              <a:t>how generative ai works</a:t>
            </a:r>
          </a:p>
        </p:txBody>
      </p:sp>
      <p:pic>
        <p:nvPicPr>
          <p:cNvPr id="718" name="An image showing the possible paths of a hurricane." descr="An image showing the possible paths of a hurricane."/>
          <p:cNvPicPr>
            <a:picLocks noChangeAspect="1"/>
          </p:cNvPicPr>
          <p:nvPr/>
        </p:nvPicPr>
        <p:blipFill>
          <a:blip r:embed="rId3"/>
          <a:stretch>
            <a:fillRect/>
          </a:stretch>
        </p:blipFill>
        <p:spPr>
          <a:xfrm>
            <a:off x="4203305" y="2298864"/>
            <a:ext cx="15977390" cy="9118272"/>
          </a:xfrm>
          <a:prstGeom prst="rect">
            <a:avLst/>
          </a:prstGeom>
          <a:ln w="12700">
            <a:miter lim="400000"/>
          </a:ln>
        </p:spPr>
      </p:pic>
      <p:sp>
        <p:nvSpPr>
          <p:cNvPr id="719" name="https://science.howstuffworks.com/nature/climate-weather/storms/spaghetti-models.htm"/>
          <p:cNvSpPr txBox="1"/>
          <p:nvPr/>
        </p:nvSpPr>
        <p:spPr>
          <a:xfrm>
            <a:off x="1399985" y="13182908"/>
            <a:ext cx="7183057"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rPr dirty="0">
                <a:latin typeface="Gentona Light" pitchFamily="2" charset="77"/>
              </a:rPr>
              <a:t>https://</a:t>
            </a:r>
            <a:r>
              <a:rPr dirty="0" err="1">
                <a:latin typeface="Gentona Light" pitchFamily="2" charset="77"/>
              </a:rPr>
              <a:t>science.howstuffworks.com</a:t>
            </a:r>
            <a:r>
              <a:rPr dirty="0">
                <a:latin typeface="Gentona Light" pitchFamily="2" charset="77"/>
              </a:rPr>
              <a:t>/nature/climate-weather/storms/spaghetti-</a:t>
            </a:r>
            <a:r>
              <a:rPr dirty="0" err="1">
                <a:latin typeface="Gentona Light" pitchFamily="2" charset="77"/>
              </a:rPr>
              <a:t>models.htm</a:t>
            </a:r>
            <a:endParaRPr dirty="0">
              <a:latin typeface="Gentona Light" pitchFamily="2" charset="77"/>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how generative ai works"/>
          <p:cNvSpPr txBox="1">
            <a:spLocks noGrp="1"/>
          </p:cNvSpPr>
          <p:nvPr>
            <p:ph type="body" idx="21"/>
          </p:nvPr>
        </p:nvSpPr>
        <p:spPr>
          <a:prstGeom prst="rect">
            <a:avLst/>
          </a:prstGeom>
        </p:spPr>
        <p:txBody>
          <a:bodyPr/>
          <a:lstStyle/>
          <a:p>
            <a:r>
              <a:t>how generative ai works</a:t>
            </a:r>
          </a:p>
        </p:txBody>
      </p:sp>
      <p:sp>
        <p:nvSpPr>
          <p:cNvPr id="724" name="A probability distribution over sequences of tokens"/>
          <p:cNvSpPr txBox="1">
            <a:spLocks noGrp="1"/>
          </p:cNvSpPr>
          <p:nvPr>
            <p:ph type="title" idx="4294967295"/>
          </p:nvPr>
        </p:nvSpPr>
        <p:spPr>
          <a:xfrm>
            <a:off x="62078" y="6020395"/>
            <a:ext cx="24259844" cy="1675209"/>
          </a:xfrm>
          <a:prstGeom prst="rect">
            <a:avLst/>
          </a:prstGeom>
        </p:spPr>
        <p:txBody>
          <a:bodyPr lIns="0" tIns="0" rIns="0" bIns="0" anchor="b">
            <a:noAutofit/>
          </a:bodyPr>
          <a:lstStyle>
            <a:lvl1pPr algn="ctr" defTabSz="584200">
              <a:lnSpc>
                <a:spcPct val="100000"/>
              </a:lnSpc>
              <a:defRPr sz="7200" cap="none">
                <a:solidFill>
                  <a:srgbClr val="404040"/>
                </a:solidFill>
              </a:defRPr>
            </a:lvl1pPr>
          </a:lstStyle>
          <a:p>
            <a:r>
              <a:rPr b="0" dirty="0">
                <a:latin typeface="Gentona Book" pitchFamily="2" charset="77"/>
              </a:rPr>
              <a:t>A probability distribution over sequences of tokens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how generative ai works"/>
          <p:cNvSpPr txBox="1">
            <a:spLocks noGrp="1"/>
          </p:cNvSpPr>
          <p:nvPr>
            <p:ph type="body" idx="21"/>
          </p:nvPr>
        </p:nvSpPr>
        <p:spPr>
          <a:prstGeom prst="rect">
            <a:avLst/>
          </a:prstGeom>
        </p:spPr>
        <p:txBody>
          <a:bodyPr/>
          <a:lstStyle/>
          <a:p>
            <a:r>
              <a:t>how generative ai works</a:t>
            </a:r>
          </a:p>
        </p:txBody>
      </p:sp>
      <mc:AlternateContent xmlns:mc="http://schemas.openxmlformats.org/markup-compatibility/2006" xmlns:a14="http://schemas.microsoft.com/office/drawing/2010/main">
        <mc:Choice Requires="a14">
          <p:sp>
            <p:nvSpPr>
              <p:cNvPr id="730" name="Vocabulary:…"/>
              <p:cNvSpPr txBox="1">
                <a:spLocks noGrp="1"/>
              </p:cNvSpPr>
              <p:nvPr>
                <p:ph type="title" idx="4294967295"/>
              </p:nvPr>
            </p:nvSpPr>
            <p:spPr>
              <a:xfrm>
                <a:off x="62078" y="5253837"/>
                <a:ext cx="24259844" cy="4096036"/>
              </a:xfrm>
              <a:prstGeom prst="rect">
                <a:avLst/>
              </a:prstGeom>
            </p:spPr>
            <p:txBody>
              <a:bodyPr lIns="0" tIns="0" rIns="0" bIns="0" anchor="b">
                <a:noAutofit/>
              </a:bodyPr>
              <a:lstStyle/>
              <a:p>
                <a:pPr algn="ctr" defTabSz="584200">
                  <a:lnSpc>
                    <a:spcPct val="100000"/>
                  </a:lnSpc>
                  <a:defRPr sz="7200" cap="none">
                    <a:solidFill>
                      <a:srgbClr val="404040"/>
                    </a:solidFill>
                  </a:defRPr>
                </a:pPr>
                <a:r>
                  <a:rPr b="0" dirty="0">
                    <a:latin typeface="Gentona Book" pitchFamily="2" charset="77"/>
                  </a:rPr>
                  <a:t>Vocabulary: </a:t>
                </a:r>
                <a14:m>
                  <m:oMath xmlns:m="http://schemas.openxmlformats.org/officeDocument/2006/math">
                    <m:r>
                      <a:rPr sz="8350" i="1">
                        <a:solidFill>
                          <a:srgbClr val="3F3F3F"/>
                        </a:solidFill>
                        <a:latin typeface="Cambria Math" panose="02040503050406030204" pitchFamily="18" charset="0"/>
                      </a:rPr>
                      <m:t>𝑉</m:t>
                    </m:r>
                  </m:oMath>
                </a14:m>
                <a:r>
                  <a:rPr dirty="0"/>
                  <a:t> </a:t>
                </a:r>
              </a:p>
              <a:p>
                <a:pPr algn="ctr" defTabSz="584200">
                  <a:lnSpc>
                    <a:spcPct val="100000"/>
                  </a:lnSpc>
                  <a:defRPr sz="7200" cap="none">
                    <a:solidFill>
                      <a:srgbClr val="404040"/>
                    </a:solidFill>
                  </a:defRPr>
                </a:pPr>
                <a:endParaRPr dirty="0"/>
              </a:p>
              <a:p>
                <a:pPr algn="ctr" defTabSz="584200">
                  <a:lnSpc>
                    <a:spcPct val="100000"/>
                  </a:lnSpc>
                  <a:defRPr sz="7200" cap="none">
                    <a:solidFill>
                      <a:srgbClr val="404040"/>
                    </a:solidFill>
                  </a:defRPr>
                </a:pPr>
                <a:r>
                  <a:rPr b="0" dirty="0">
                    <a:latin typeface="Gentona Book" pitchFamily="2" charset="77"/>
                  </a:rPr>
                  <a:t>Sequence of tokens: x</a:t>
                </a:r>
                <a:r>
                  <a:rPr b="0" baseline="-5999" dirty="0">
                    <a:latin typeface="Gentona Book" pitchFamily="2" charset="77"/>
                  </a:rPr>
                  <a:t>1</a:t>
                </a:r>
                <a:r>
                  <a:rPr b="0" dirty="0">
                    <a:latin typeface="Gentona Book" pitchFamily="2" charset="77"/>
                  </a:rPr>
                  <a:t>, … , </a:t>
                </a:r>
                <a:r>
                  <a:rPr b="0" dirty="0" err="1">
                    <a:latin typeface="Gentona Book" pitchFamily="2" charset="77"/>
                  </a:rPr>
                  <a:t>x</a:t>
                </a:r>
                <a:r>
                  <a:rPr b="0" baseline="-5999" dirty="0" err="1">
                    <a:latin typeface="Gentona Book" pitchFamily="2" charset="77"/>
                  </a:rPr>
                  <a:t>L</a:t>
                </a:r>
                <a:endParaRPr b="0" baseline="-5999" dirty="0">
                  <a:latin typeface="Gentona Book" pitchFamily="2" charset="77"/>
                </a:endParaRPr>
              </a:p>
            </p:txBody>
          </p:sp>
        </mc:Choice>
        <mc:Fallback xmlns="">
          <p:sp>
            <p:nvSpPr>
              <p:cNvPr id="730" name="Vocabulary:…"/>
              <p:cNvSpPr txBox="1">
                <a:spLocks noGrp="1" noRot="1" noChangeAspect="1" noMove="1" noResize="1" noEditPoints="1" noAdjustHandles="1" noChangeArrowheads="1" noChangeShapeType="1" noTextEdit="1"/>
              </p:cNvSpPr>
              <p:nvPr>
                <p:ph type="title" idx="4294967295"/>
              </p:nvPr>
            </p:nvSpPr>
            <p:spPr>
              <a:xfrm>
                <a:off x="62078" y="5253837"/>
                <a:ext cx="24259844" cy="4096036"/>
              </a:xfrm>
              <a:prstGeom prst="rect">
                <a:avLst/>
              </a:prstGeom>
              <a:blipFill>
                <a:blip r:embed="rId3"/>
                <a:stretch>
                  <a:fillRect b="-13272"/>
                </a:stretch>
              </a:blipFill>
            </p:spPr>
            <p:txBody>
              <a:bodyPr/>
              <a:lstStyle/>
              <a:p>
                <a:r>
                  <a:rPr lang="en-US">
                    <a:noFill/>
                  </a:rPr>
                  <a:t> </a:t>
                </a:r>
              </a:p>
            </p:txBody>
          </p:sp>
        </mc:Fallback>
      </mc:AlternateContent>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how generative ai works"/>
          <p:cNvSpPr txBox="1">
            <a:spLocks noGrp="1"/>
          </p:cNvSpPr>
          <p:nvPr>
            <p:ph type="body" idx="21"/>
          </p:nvPr>
        </p:nvSpPr>
        <p:spPr>
          <a:prstGeom prst="rect">
            <a:avLst/>
          </a:prstGeom>
        </p:spPr>
        <p:txBody>
          <a:bodyPr/>
          <a:lstStyle/>
          <a:p>
            <a:r>
              <a:t>how generative ai works</a:t>
            </a:r>
          </a:p>
        </p:txBody>
      </p:sp>
      <p:sp>
        <p:nvSpPr>
          <p:cNvPr id="736" name="p(x1, … , xL)"/>
          <p:cNvSpPr txBox="1">
            <a:spLocks noGrp="1"/>
          </p:cNvSpPr>
          <p:nvPr>
            <p:ph type="title" idx="4294967295"/>
          </p:nvPr>
        </p:nvSpPr>
        <p:spPr>
          <a:xfrm>
            <a:off x="62078" y="6645926"/>
            <a:ext cx="24259844" cy="1311859"/>
          </a:xfrm>
          <a:prstGeom prst="rect">
            <a:avLst/>
          </a:prstGeom>
        </p:spPr>
        <p:txBody>
          <a:bodyPr lIns="0" tIns="0" rIns="0" bIns="0" anchor="b">
            <a:noAutofit/>
          </a:bodyPr>
          <a:lstStyle/>
          <a:p>
            <a:pPr algn="ctr" defTabSz="584200">
              <a:lnSpc>
                <a:spcPct val="100000"/>
              </a:lnSpc>
              <a:defRPr sz="7200" cap="none">
                <a:solidFill>
                  <a:srgbClr val="404040"/>
                </a:solidFill>
              </a:defRPr>
            </a:pPr>
            <a:r>
              <a:rPr b="0" dirty="0">
                <a:latin typeface="Gentona Book" pitchFamily="2" charset="77"/>
              </a:rPr>
              <a:t>p(x</a:t>
            </a:r>
            <a:r>
              <a:rPr b="0" baseline="-5999" dirty="0">
                <a:latin typeface="Gentona Book" pitchFamily="2" charset="77"/>
              </a:rPr>
              <a:t>1</a:t>
            </a:r>
            <a:r>
              <a:rPr b="0" dirty="0">
                <a:latin typeface="Gentona Book" pitchFamily="2" charset="77"/>
              </a:rPr>
              <a:t>, … , </a:t>
            </a:r>
            <a:r>
              <a:rPr b="0" dirty="0" err="1">
                <a:latin typeface="Gentona Book" pitchFamily="2" charset="77"/>
              </a:rPr>
              <a:t>x</a:t>
            </a:r>
            <a:r>
              <a:rPr b="0" baseline="-5999" dirty="0" err="1">
                <a:latin typeface="Gentona Book" pitchFamily="2" charset="77"/>
              </a:rPr>
              <a:t>L</a:t>
            </a:r>
            <a:r>
              <a:rPr b="0" dirty="0">
                <a:latin typeface="Gentona Book" pitchFamily="2" charset="77"/>
              </a:rPr>
              <a:t>)</a:t>
            </a:r>
          </a:p>
        </p:txBody>
      </p:sp>
    </p:spTree>
  </p:cSld>
  <p:clrMapOvr>
    <a:masterClrMapping/>
  </p:clrMapOvr>
  <p:transition spd="med"/>
</p:sld>
</file>

<file path=ppt/theme/theme1.xml><?xml version="1.0" encoding="utf-8"?>
<a:theme xmlns:a="http://schemas.openxmlformats.org/drawingml/2006/main" name="White">
  <a:themeElements>
    <a:clrScheme name="White">
      <a:dk1>
        <a:srgbClr val="282828"/>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Regular"/>
        <a:ea typeface="Avenir Next Regular"/>
        <a:cs typeface="Avenir Next Regular"/>
      </a:majorFont>
      <a:minorFont>
        <a:latin typeface="Avenir Next Regular"/>
        <a:ea typeface="Avenir Next Regular"/>
        <a:cs typeface="Avenir Next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734"/>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600" b="0" i="0" u="none" strike="noStrike" cap="all" spc="0" normalizeH="0" baseline="0">
            <a:ln>
              <a:noFill/>
            </a:ln>
            <a:solidFill>
              <a:srgbClr val="FFFFFF"/>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A73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Regular"/>
        <a:ea typeface="Avenir Next Regular"/>
        <a:cs typeface="Avenir Next Regular"/>
      </a:majorFont>
      <a:minorFont>
        <a:latin typeface="Avenir Next Regular"/>
        <a:ea typeface="Avenir Next Regular"/>
        <a:cs typeface="Avenir Next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734"/>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600" b="0" i="0" u="none" strike="noStrike" cap="all" spc="0" normalizeH="0" baseline="0">
            <a:ln>
              <a:noFill/>
            </a:ln>
            <a:solidFill>
              <a:srgbClr val="FFFFFF"/>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A73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282828"/>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E7221B86B2F34698F7214560257150" ma:contentTypeVersion="13" ma:contentTypeDescription="Create a new document." ma:contentTypeScope="" ma:versionID="3274d092d272daca64e3adc6a9b6f0b5">
  <xsd:schema xmlns:xsd="http://www.w3.org/2001/XMLSchema" xmlns:xs="http://www.w3.org/2001/XMLSchema" xmlns:p="http://schemas.microsoft.com/office/2006/metadata/properties" xmlns:ns2="5d264979-0169-4844-ab59-dd0bd566e0aa" xmlns:ns3="fc5c68e1-e652-41b8-803c-bf39be478211" targetNamespace="http://schemas.microsoft.com/office/2006/metadata/properties" ma:root="true" ma:fieldsID="9f3a773925a0e577bedc64c379652396" ns2:_="" ns3:_="">
    <xsd:import namespace="5d264979-0169-4844-ab59-dd0bd566e0aa"/>
    <xsd:import namespace="fc5c68e1-e652-41b8-803c-bf39be4782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264979-0169-4844-ab59-dd0bd566e0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00e9d6d-cd1b-41d2-b0c3-a2548fa54fa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5c68e1-e652-41b8-803c-bf39be47821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d4eb11f-3771-4eb4-a4cf-5c8eed23a79b}" ma:internalName="TaxCatchAll" ma:showField="CatchAllData" ma:web="fc5c68e1-e652-41b8-803c-bf39be4782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5c68e1-e652-41b8-803c-bf39be478211" xsi:nil="true"/>
    <lcf76f155ced4ddcb4097134ff3c332f xmlns="5d264979-0169-4844-ab59-dd0bd566e0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DEAF21-613C-4EB4-B8FE-6ECDD6BDF984}"/>
</file>

<file path=customXml/itemProps2.xml><?xml version="1.0" encoding="utf-8"?>
<ds:datastoreItem xmlns:ds="http://schemas.openxmlformats.org/officeDocument/2006/customXml" ds:itemID="{F5DDF80B-9265-4069-A186-578A0CF337FD}"/>
</file>

<file path=customXml/itemProps3.xml><?xml version="1.0" encoding="utf-8"?>
<ds:datastoreItem xmlns:ds="http://schemas.openxmlformats.org/officeDocument/2006/customXml" ds:itemID="{D40FD87E-8EBF-4768-98E6-4A1392EF0465}"/>
</file>

<file path=docProps/app.xml><?xml version="1.0" encoding="utf-8"?>
<Properties xmlns="http://schemas.openxmlformats.org/officeDocument/2006/extended-properties" xmlns:vt="http://schemas.openxmlformats.org/officeDocument/2006/docPropsVTypes">
  <TotalTime>2917</TotalTime>
  <Words>8629</Words>
  <Application>Microsoft Office PowerPoint</Application>
  <PresentationFormat>Custom</PresentationFormat>
  <Paragraphs>520</Paragraphs>
  <Slides>50</Slides>
  <Notes>50</Notes>
  <HiddenSlides>3</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50</vt:i4>
      </vt:variant>
    </vt:vector>
  </HeadingPairs>
  <TitlesOfParts>
    <vt:vector size="67" baseType="lpstr">
      <vt:lpstr>Arial</vt:lpstr>
      <vt:lpstr>Avenir</vt:lpstr>
      <vt:lpstr>Avenir Light</vt:lpstr>
      <vt:lpstr>Avenir Next Demi Bold</vt:lpstr>
      <vt:lpstr>Avenir Next Medium</vt:lpstr>
      <vt:lpstr>Avenir Next Regular</vt:lpstr>
      <vt:lpstr>Calibri</vt:lpstr>
      <vt:lpstr>Cambria Math</vt:lpstr>
      <vt:lpstr>freight-text-pro</vt:lpstr>
      <vt:lpstr>Gentona Book</vt:lpstr>
      <vt:lpstr>Gentona Light</vt:lpstr>
      <vt:lpstr>Gentona Medium</vt:lpstr>
      <vt:lpstr>Gentona SemiBold</vt:lpstr>
      <vt:lpstr>Quadon</vt:lpstr>
      <vt:lpstr>Quadon Medium</vt:lpstr>
      <vt:lpstr>Spectral</vt:lpstr>
      <vt:lpstr>White</vt:lpstr>
      <vt:lpstr>Foundations for using generative AI</vt:lpstr>
      <vt:lpstr>PowerPoint Presentation</vt:lpstr>
      <vt:lpstr>PowerPoint Presentation</vt:lpstr>
      <vt:lpstr>PowerPoint Presentation</vt:lpstr>
      <vt:lpstr>How generative ai works</vt:lpstr>
      <vt:lpstr>PowerPoint Presentation</vt:lpstr>
      <vt:lpstr>A probability distribution over sequences of tokens </vt:lpstr>
      <vt:lpstr>Vocabulary: V   Sequence of tokens: x1, … , xL</vt:lpstr>
      <vt:lpstr>p(x1, … , xL)</vt:lpstr>
      <vt:lpstr>V = { ate, ball, cheese, mouse, the, green } </vt:lpstr>
      <vt:lpstr>V = { ate, ball, cheese, mouse, the, green }   p(mouse, the, the, cheese, ate)=0.0001 </vt:lpstr>
      <vt:lpstr>V = { ate, ball, cheese, mouse, the, green }   p(the, cheese, ate, the, mouse)=0.01 </vt:lpstr>
      <vt:lpstr>V = { ate, ball, cheese, mouse, the, green }   p(the, mouse, ate, the, cheese)=0.7 </vt:lpstr>
      <vt:lpstr>V= { ate, ball, cheese, mouse, the, green }   p(mouse, the, the, cheese, ate)=0.0001 </vt:lpstr>
      <vt:lpstr>V= { ate, ball, cheese, mouse, the, green }   p(the, cheese, ate, the, mouse)=0.01 </vt:lpstr>
      <vt:lpstr>V= { ate, ball, cheese, mouse, the, green }   p(the, mouse, ate, the, cheese)=0.7 </vt:lpstr>
      <vt:lpstr>PowerPoint Presentation</vt:lpstr>
      <vt:lpstr>p(x1, … , xL)</vt:lpstr>
      <vt:lpstr>pop Quiz</vt:lpstr>
      <vt:lpstr>PowerPoint Presentation</vt:lpstr>
      <vt:lpstr>PowerPoint Presentation</vt:lpstr>
      <vt:lpstr>Genai governance</vt:lpstr>
      <vt:lpstr>It’s not if you need to deal with this.</vt:lpstr>
      <vt:lpstr>Who decides.  Who's accountable.  How it holds up over time.</vt:lpstr>
      <vt:lpstr>Right now, somebody is deciding.</vt:lpstr>
      <vt:lpstr>PowerPoint Presentation</vt:lpstr>
      <vt:lpstr>Raise your hand in Zoom and keep it raised.</vt:lpstr>
      <vt:lpstr>Keep your hand up if:</vt:lpstr>
      <vt:lpstr>NIST AI Risk Management Framework</vt:lpstr>
      <vt:lpstr>Governance is the foundation.</vt:lpstr>
      <vt:lpstr>Two questions, in this order:</vt:lpstr>
      <vt:lpstr>Five pieces of effective governance</vt:lpstr>
      <vt:lpstr>Five pieces of effective governance</vt:lpstr>
      <vt:lpstr>Five pieces of effective governance</vt:lpstr>
      <vt:lpstr>Five pieces of effective governance</vt:lpstr>
      <vt:lpstr>Five pieces of effective governance</vt:lpstr>
      <vt:lpstr>Five pieces of effective governance</vt:lpstr>
      <vt:lpstr>Your first step toward governance:</vt:lpstr>
      <vt:lpstr>Governance matters because</vt:lpstr>
      <vt:lpstr>Genai security</vt:lpstr>
      <vt:lpstr>Every AI security question sits behind one of these doors:</vt:lpstr>
      <vt:lpstr>Samsung</vt:lpstr>
      <vt:lpstr>Hallucinations</vt:lpstr>
      <vt:lpstr>The case file example</vt:lpstr>
      <vt:lpstr>NYC MyCity</vt:lpstr>
      <vt:lpstr>Zoom</vt:lpstr>
      <vt:lpstr>Four questions for every vendor contract:</vt:lpstr>
      <vt:lpstr>Four controls to close the doors</vt:lpstr>
      <vt:lpstr>A traffic light for what staff can and cannot do:</vt:lpstr>
      <vt:lpstr>You cannot close doors you didn't know existed.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Ross</dc:creator>
  <cp:lastModifiedBy>Denise Ross</cp:lastModifiedBy>
  <cp:revision>510</cp:revision>
  <dcterms:modified xsi:type="dcterms:W3CDTF">2026-05-05T14:19:48Z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0x010100D5E7221B86B2F34698F7214560257150</vt:lpwstr>
  </property>
</Properties>
</file>